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5"/>
  </p:notesMasterIdLst>
  <p:sldIdLst>
    <p:sldId id="256" r:id="rId2"/>
    <p:sldId id="257" r:id="rId3"/>
    <p:sldId id="305" r:id="rId4"/>
    <p:sldId id="325" r:id="rId5"/>
    <p:sldId id="285" r:id="rId6"/>
    <p:sldId id="286" r:id="rId7"/>
    <p:sldId id="287" r:id="rId8"/>
    <p:sldId id="326" r:id="rId9"/>
    <p:sldId id="258" r:id="rId10"/>
    <p:sldId id="327" r:id="rId11"/>
    <p:sldId id="259" r:id="rId12"/>
    <p:sldId id="328" r:id="rId13"/>
    <p:sldId id="329" r:id="rId14"/>
    <p:sldId id="260" r:id="rId15"/>
    <p:sldId id="261" r:id="rId16"/>
    <p:sldId id="264" r:id="rId17"/>
    <p:sldId id="265" r:id="rId18"/>
    <p:sldId id="268" r:id="rId19"/>
    <p:sldId id="269" r:id="rId20"/>
    <p:sldId id="289" r:id="rId21"/>
    <p:sldId id="270" r:id="rId22"/>
    <p:sldId id="290" r:id="rId23"/>
    <p:sldId id="331" r:id="rId24"/>
    <p:sldId id="292" r:id="rId25"/>
    <p:sldId id="293" r:id="rId26"/>
    <p:sldId id="294" r:id="rId27"/>
    <p:sldId id="288" r:id="rId28"/>
    <p:sldId id="271" r:id="rId29"/>
    <p:sldId id="295" r:id="rId30"/>
    <p:sldId id="272" r:id="rId31"/>
    <p:sldId id="301" r:id="rId32"/>
    <p:sldId id="300" r:id="rId33"/>
    <p:sldId id="275" r:id="rId34"/>
    <p:sldId id="297" r:id="rId35"/>
    <p:sldId id="302" r:id="rId36"/>
    <p:sldId id="276" r:id="rId37"/>
    <p:sldId id="303" r:id="rId38"/>
    <p:sldId id="279" r:id="rId39"/>
    <p:sldId id="332" r:id="rId40"/>
    <p:sldId id="333" r:id="rId41"/>
    <p:sldId id="274" r:id="rId42"/>
    <p:sldId id="296" r:id="rId43"/>
    <p:sldId id="277" r:id="rId44"/>
    <p:sldId id="280" r:id="rId45"/>
    <p:sldId id="281" r:id="rId46"/>
    <p:sldId id="282" r:id="rId47"/>
    <p:sldId id="334" r:id="rId48"/>
    <p:sldId id="278" r:id="rId49"/>
    <p:sldId id="335" r:id="rId50"/>
    <p:sldId id="283" r:id="rId51"/>
    <p:sldId id="330" r:id="rId52"/>
    <p:sldId id="284" r:id="rId53"/>
    <p:sldId id="299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36" r:id="rId7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29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27256-8AE2-45D7-8ADB-B344CB8948F0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A3852-61CC-4E12-8AEE-749FAB8F86D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3852-61CC-4E12-8AEE-749FAB8F86D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7734-4041-4E65-95EE-68255429CB66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 MARX</a:t>
            </a:r>
            <a:endParaRPr lang="it-IT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86380" y="392906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Il filosofo del comunismo</a:t>
            </a:r>
            <a:endParaRPr lang="it-IT" sz="2400" i="1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290"/>
            <a:ext cx="142621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714356"/>
            <a:ext cx="1104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500438"/>
            <a:ext cx="1152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428868"/>
            <a:ext cx="2232248" cy="3290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586" name="Picture 2" descr="Visualizza immagine di 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214422"/>
            <a:ext cx="1428760" cy="2138855"/>
          </a:xfrm>
          <a:prstGeom prst="rect">
            <a:avLst/>
          </a:prstGeom>
          <a:noFill/>
        </p:spPr>
      </p:pic>
      <p:pic>
        <p:nvPicPr>
          <p:cNvPr id="67588" name="Picture 4" descr="Visualizza immagine di 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9360" y="4500570"/>
            <a:ext cx="1671417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5717" r="15624"/>
          <a:stretch>
            <a:fillRect/>
          </a:stretch>
        </p:blipFill>
        <p:spPr bwMode="auto">
          <a:xfrm>
            <a:off x="428596" y="0"/>
            <a:ext cx="8370917" cy="6857999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3375256"/>
          </a:xfrm>
          <a:solidFill>
            <a:srgbClr val="FFFFFF">
              <a:alpha val="85098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it-IT" sz="4000" dirty="0" smtClean="0"/>
              <a:t>LO SCOPO DELLA SUA FILOSOFIA È 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PRATICO</a:t>
            </a:r>
            <a:endParaRPr lang="it-IT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>
              <a:spcBef>
                <a:spcPts val="0"/>
              </a:spcBef>
              <a:buNone/>
            </a:pPr>
            <a:endParaRPr lang="it-IT" sz="40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it-IT" sz="4000" dirty="0" smtClean="0"/>
              <a:t>VUOLE CERCARE </a:t>
            </a:r>
            <a:r>
              <a:rPr lang="it-IT" sz="4000" dirty="0" err="1" smtClean="0"/>
              <a:t>DI</a:t>
            </a:r>
            <a:r>
              <a:rPr lang="it-IT" sz="4000" dirty="0" smtClean="0"/>
              <a:t> </a:t>
            </a:r>
          </a:p>
          <a:p>
            <a:pPr marL="0" algn="ctr"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COSTRUIRE UNA NUOVA SOCIETA’</a:t>
            </a:r>
            <a:endParaRPr lang="it-IT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MARX E HEGEL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5000612"/>
            <a:ext cx="8280920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err="1" smtClean="0"/>
              <a:t>Hegel</a:t>
            </a:r>
            <a:r>
              <a:rPr lang="it-IT" dirty="0" smtClean="0"/>
              <a:t> </a:t>
            </a:r>
          </a:p>
          <a:p>
            <a:pPr algn="ctr">
              <a:buNone/>
            </a:pPr>
            <a:r>
              <a:rPr lang="it-IT" dirty="0" smtClean="0"/>
              <a:t>ha influenzato profondamente </a:t>
            </a:r>
          </a:p>
          <a:p>
            <a:pPr algn="ctr">
              <a:buNone/>
            </a:pPr>
            <a:r>
              <a:rPr lang="it-IT" dirty="0" smtClean="0"/>
              <a:t>la filosofia di </a:t>
            </a:r>
            <a:r>
              <a:rPr lang="it-IT" dirty="0" err="1" smtClean="0"/>
              <a:t>Marx</a:t>
            </a: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10096"/>
          <a:stretch>
            <a:fillRect/>
          </a:stretch>
        </p:blipFill>
        <p:spPr bwMode="auto">
          <a:xfrm>
            <a:off x="1714480" y="1285860"/>
            <a:ext cx="5514965" cy="3536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1000108"/>
            <a:ext cx="7604348" cy="256509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it-IT" i="1" u="sng" dirty="0" smtClean="0"/>
              <a:t>Continuità</a:t>
            </a:r>
            <a:r>
              <a:rPr lang="it-IT" dirty="0" smtClean="0"/>
              <a:t> </a:t>
            </a:r>
          </a:p>
          <a:p>
            <a:pPr marL="0" algn="ctr">
              <a:spcBef>
                <a:spcPts val="0"/>
              </a:spcBef>
              <a:buNone/>
            </a:pPr>
            <a:endParaRPr lang="it-IT" dirty="0" smtClean="0"/>
          </a:p>
          <a:p>
            <a:pPr marL="0" algn="ctr">
              <a:spcBef>
                <a:spcPts val="0"/>
              </a:spcBef>
              <a:buNone/>
            </a:pPr>
            <a:r>
              <a:rPr lang="it-IT" sz="4800" b="1" dirty="0" smtClean="0">
                <a:solidFill>
                  <a:srgbClr val="FF0000"/>
                </a:solidFill>
              </a:rPr>
              <a:t>USO DELLA DIALETTICA </a:t>
            </a:r>
          </a:p>
          <a:p>
            <a:pPr marL="0" algn="ctr">
              <a:spcBef>
                <a:spcPts val="0"/>
              </a:spcBef>
              <a:buNone/>
            </a:pPr>
            <a:r>
              <a:rPr lang="it-IT" sz="2400" dirty="0" smtClean="0"/>
              <a:t>(nell’opposizione sta il motore di ogni trasformazione)</a:t>
            </a:r>
          </a:p>
          <a:p>
            <a:pPr marL="0">
              <a:spcBef>
                <a:spcPts val="0"/>
              </a:spcBef>
              <a:buNone/>
            </a:pPr>
            <a:endParaRPr lang="it-IT" sz="2400" dirty="0" smtClean="0"/>
          </a:p>
        </p:txBody>
      </p:sp>
      <p:pic>
        <p:nvPicPr>
          <p:cNvPr id="839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357422" y="3786190"/>
            <a:ext cx="4861495" cy="2214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571612"/>
            <a:ext cx="8280920" cy="363666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it-IT" i="1" u="sng" dirty="0" smtClean="0"/>
              <a:t>Critiche</a:t>
            </a:r>
          </a:p>
          <a:p>
            <a:pPr marL="0" algn="ctr">
              <a:spcBef>
                <a:spcPts val="0"/>
              </a:spcBef>
              <a:buNone/>
            </a:pPr>
            <a:endParaRPr lang="it-IT" dirty="0" smtClean="0"/>
          </a:p>
          <a:p>
            <a:pPr marL="0" lvl="1" indent="-457200" algn="ctr">
              <a:spcBef>
                <a:spcPts val="0"/>
              </a:spcBef>
              <a:buNone/>
            </a:pP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MISTICISMO LOGICO</a:t>
            </a:r>
            <a:r>
              <a:rPr lang="it-IT" sz="4000" dirty="0" smtClean="0">
                <a:solidFill>
                  <a:srgbClr val="FF0000"/>
                </a:solidFill>
              </a:rPr>
              <a:t> </a:t>
            </a:r>
            <a:endParaRPr lang="it-IT" sz="4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lvl="1" indent="-457200" algn="just">
              <a:spcBef>
                <a:spcPts val="0"/>
              </a:spcBef>
              <a:buNone/>
            </a:pPr>
            <a:r>
              <a:rPr lang="it-IT" dirty="0" err="1" smtClean="0">
                <a:sym typeface="Wingdings" pitchFamily="2" charset="2"/>
              </a:rPr>
              <a:t>Hegel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b="1" dirty="0" smtClean="0">
                <a:sym typeface="Wingdings" pitchFamily="2" charset="2"/>
              </a:rPr>
              <a:t>capovolge</a:t>
            </a:r>
            <a:r>
              <a:rPr lang="it-IT" dirty="0" smtClean="0">
                <a:sym typeface="Wingdings" pitchFamily="2" charset="2"/>
              </a:rPr>
              <a:t> il rapporto tra </a:t>
            </a:r>
            <a:r>
              <a:rPr lang="it-IT" b="1" dirty="0" smtClean="0">
                <a:sym typeface="Wingdings" pitchFamily="2" charset="2"/>
              </a:rPr>
              <a:t>l’individuo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b="1" dirty="0" smtClean="0">
                <a:sym typeface="Wingdings" pitchFamily="2" charset="2"/>
              </a:rPr>
              <a:t>concreto</a:t>
            </a:r>
            <a:r>
              <a:rPr lang="it-IT" dirty="0" smtClean="0">
                <a:sym typeface="Wingdings" pitchFamily="2" charset="2"/>
              </a:rPr>
              <a:t> e </a:t>
            </a:r>
            <a:r>
              <a:rPr lang="it-IT" b="1" dirty="0" smtClean="0">
                <a:sym typeface="Wingdings" pitchFamily="2" charset="2"/>
              </a:rPr>
              <a:t>l’universale astratto</a:t>
            </a:r>
            <a:r>
              <a:rPr lang="it-IT" dirty="0" smtClean="0">
                <a:sym typeface="Wingdings" pitchFamily="2" charset="2"/>
              </a:rPr>
              <a:t>, facendo delle singole cose (e degli individui) solo le manifestazioni necessarie dello Spirito, del Tutto.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14480" y="785794"/>
            <a:ext cx="4286280" cy="5572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143636" y="785794"/>
            <a:ext cx="2714644" cy="5572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5720" y="185736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misticismo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28596" y="307181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logico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2357422" y="928670"/>
            <a:ext cx="292895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SPIRITO</a:t>
            </a:r>
          </a:p>
          <a:p>
            <a:pPr algn="ctr"/>
            <a:r>
              <a:rPr lang="it-IT" dirty="0" smtClean="0"/>
              <a:t>(ASSOLUTO)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57356" y="4143380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REALTA’</a:t>
            </a:r>
          </a:p>
          <a:p>
            <a:pPr algn="ctr"/>
            <a:r>
              <a:rPr lang="it-IT" sz="2800" dirty="0" smtClean="0"/>
              <a:t>(è così e non può essere altrimenti; è manifestazione necessaria dello Spirito)</a:t>
            </a:r>
            <a:endParaRPr lang="it-IT" sz="2800" dirty="0"/>
          </a:p>
        </p:txBody>
      </p:sp>
      <p:cxnSp>
        <p:nvCxnSpPr>
          <p:cNvPr id="11" name="Connettore 2 10"/>
          <p:cNvCxnSpPr>
            <a:stCxn id="8" idx="2"/>
          </p:cNvCxnSpPr>
          <p:nvPr/>
        </p:nvCxnSpPr>
        <p:spPr>
          <a:xfrm rot="16200000" flipH="1">
            <a:off x="3089661" y="3232545"/>
            <a:ext cx="1500198" cy="35719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000232" y="292893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FF0000"/>
                </a:solidFill>
              </a:rPr>
              <a:t>razionalità</a:t>
            </a:r>
            <a:endParaRPr lang="it-IT" sz="2400" i="1" dirty="0">
              <a:solidFill>
                <a:srgbClr val="FF0000"/>
              </a:solidFill>
            </a:endParaRPr>
          </a:p>
        </p:txBody>
      </p:sp>
      <p:cxnSp>
        <p:nvCxnSpPr>
          <p:cNvPr id="14" name="Connettore 1 13"/>
          <p:cNvCxnSpPr>
            <a:stCxn id="6" idx="3"/>
          </p:cNvCxnSpPr>
          <p:nvPr/>
        </p:nvCxnSpPr>
        <p:spPr>
          <a:xfrm flipV="1">
            <a:off x="1643042" y="1928802"/>
            <a:ext cx="714380" cy="1132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1214414" y="3214686"/>
            <a:ext cx="714380" cy="417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286512" y="2428868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Il rapporto Spirito / Realtà è capovolto!</a:t>
            </a:r>
            <a:endParaRPr lang="it-IT" sz="3600" dirty="0"/>
          </a:p>
        </p:txBody>
      </p:sp>
      <p:pic>
        <p:nvPicPr>
          <p:cNvPr id="17" name="Immagin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42"/>
            <a:ext cx="142621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643446"/>
            <a:ext cx="1571626" cy="15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7999"/>
          </a:xfrm>
          <a:prstGeom prst="rect">
            <a:avLst/>
          </a:prstGeom>
          <a:noFill/>
        </p:spPr>
      </p:pic>
      <p:sp>
        <p:nvSpPr>
          <p:cNvPr id="4" name="Rettangolo arrotondato 3"/>
          <p:cNvSpPr/>
          <p:nvPr/>
        </p:nvSpPr>
        <p:spPr>
          <a:xfrm>
            <a:off x="285720" y="4857760"/>
            <a:ext cx="8643998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285728"/>
            <a:ext cx="4034728" cy="3286148"/>
          </a:xfrm>
          <a:solidFill>
            <a:srgbClr val="FFFFFF">
              <a:alpha val="87059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it-IT" sz="2800" i="1" u="sng" dirty="0" smtClean="0"/>
              <a:t>Critiche</a:t>
            </a:r>
            <a:endParaRPr lang="it-IT" sz="2800" dirty="0" smtClean="0"/>
          </a:p>
          <a:p>
            <a:pPr marL="0">
              <a:spcBef>
                <a:spcPts val="0"/>
              </a:spcBef>
              <a:buNone/>
            </a:pPr>
            <a:endParaRPr lang="it-IT" sz="2800" dirty="0" smtClean="0"/>
          </a:p>
          <a:p>
            <a:pPr marL="0" lvl="1" indent="-457200" algn="just">
              <a:spcBef>
                <a:spcPts val="0"/>
              </a:spcBef>
              <a:buNone/>
            </a:pPr>
            <a:r>
              <a:rPr lang="it-IT" dirty="0" err="1" smtClean="0"/>
              <a:t>Hegel</a:t>
            </a:r>
            <a:r>
              <a:rPr lang="it-IT" dirty="0" smtClean="0"/>
              <a:t> spinge ad </a:t>
            </a:r>
            <a:r>
              <a:rPr lang="it-IT" b="1" dirty="0" smtClean="0">
                <a:solidFill>
                  <a:srgbClr val="FF0000"/>
                </a:solidFill>
              </a:rPr>
              <a:t>ACCETTARE</a:t>
            </a:r>
            <a:r>
              <a:rPr lang="it-IT" b="1" dirty="0" smtClean="0"/>
              <a:t> le cose</a:t>
            </a:r>
            <a:r>
              <a:rPr lang="it-IT" dirty="0" smtClean="0"/>
              <a:t> (in particolare le istituzioni statali) così come stanno: tutto esiste per un motivo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1472" y="4929198"/>
            <a:ext cx="7685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err="1" smtClean="0"/>
              <a:t>Marx</a:t>
            </a:r>
            <a:r>
              <a:rPr lang="it-IT" sz="3600" dirty="0" smtClean="0"/>
              <a:t>, invece, le cose le vuole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cambiare</a:t>
            </a:r>
            <a:r>
              <a:rPr lang="it-IT" sz="3600" dirty="0" smtClean="0"/>
              <a:t>!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 ALLA CIVILTÀ MODERNA 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894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it-IT" sz="2400" b="1" dirty="0" smtClean="0"/>
              <a:t>STATO</a:t>
            </a:r>
            <a:r>
              <a:rPr lang="it-IT" sz="2400" dirty="0" smtClean="0"/>
              <a:t> =</a:t>
            </a:r>
            <a:r>
              <a:rPr lang="it-IT" sz="2400" dirty="0" smtClean="0">
                <a:sym typeface="Wingdings" pitchFamily="2" charset="2"/>
              </a:rPr>
              <a:t> bene comune? </a:t>
            </a:r>
          </a:p>
          <a:p>
            <a:pPr algn="ctr">
              <a:buNone/>
            </a:pPr>
            <a:r>
              <a:rPr lang="it-IT" sz="2400" dirty="0" smtClean="0">
                <a:sym typeface="Wingdings" pitchFamily="2" charset="2"/>
              </a:rPr>
              <a:t>Non  è così!</a:t>
            </a:r>
          </a:p>
          <a:p>
            <a:pPr algn="ctr">
              <a:buNone/>
            </a:pPr>
            <a:endParaRPr lang="it-IT" sz="2400" dirty="0" smtClean="0">
              <a:sym typeface="Wingdings" pitchFamily="2" charset="2"/>
            </a:endParaRPr>
          </a:p>
          <a:p>
            <a:pPr lvl="1"/>
            <a:r>
              <a:rPr lang="it-IT" dirty="0" smtClean="0">
                <a:sym typeface="Wingdings" pitchFamily="2" charset="2"/>
              </a:rPr>
              <a:t>Lo Stato è uno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STRUMENTO</a:t>
            </a:r>
            <a:r>
              <a:rPr lang="it-IT" dirty="0" smtClean="0">
                <a:sym typeface="Wingdings" pitchFamily="2" charset="2"/>
              </a:rPr>
              <a:t> nelle mani delle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CLASSI DOMINANTI</a:t>
            </a:r>
            <a:r>
              <a:rPr lang="it-IT" b="1" dirty="0" smtClean="0">
                <a:sym typeface="Wingdings" pitchFamily="2" charset="2"/>
              </a:rPr>
              <a:t> (la classe della borghesia capitalistica)…</a:t>
            </a:r>
          </a:p>
          <a:p>
            <a:pPr lvl="1"/>
            <a:r>
              <a:rPr lang="it-IT" dirty="0" smtClean="0">
                <a:sym typeface="Wingdings" pitchFamily="2" charset="2"/>
              </a:rPr>
              <a:t>… che fanno così solo i </a:t>
            </a:r>
            <a:r>
              <a:rPr lang="it-IT" b="1" dirty="0" smtClean="0">
                <a:sym typeface="Wingdings" pitchFamily="2" charset="2"/>
              </a:rPr>
              <a:t>propri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INTERESSI EGOISTICI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5877272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Marx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rifiuta lo Stato liberale, vuole eliminarlo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2592">
            <a:off x="4930819" y="2994886"/>
            <a:ext cx="3867150" cy="229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571472" y="500042"/>
            <a:ext cx="8286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Marx</a:t>
            </a:r>
            <a:r>
              <a:rPr lang="it-IT" sz="2800" dirty="0" smtClean="0"/>
              <a:t> vuole una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DEMOCRAZIA SOSTANZIALE</a:t>
            </a:r>
            <a:r>
              <a:rPr lang="it-IT" sz="3600" dirty="0" smtClean="0"/>
              <a:t> </a:t>
            </a:r>
          </a:p>
          <a:p>
            <a:pPr algn="ctr"/>
            <a:r>
              <a:rPr lang="it-IT" sz="2800" dirty="0" smtClean="0"/>
              <a:t>in cui vengano </a:t>
            </a:r>
            <a:r>
              <a:rPr lang="it-IT" sz="2800" b="1" dirty="0" smtClean="0"/>
              <a:t>eliminate tutte le disuguaglianze</a:t>
            </a:r>
            <a:r>
              <a:rPr lang="it-IT" sz="2800" dirty="0" smtClean="0"/>
              <a:t>. 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>
                <a:sym typeface="Wingdings" pitchFamily="2" charset="2"/>
              </a:rPr>
              <a:t></a:t>
            </a:r>
            <a:r>
              <a:rPr lang="it-IT" sz="2800" dirty="0" smtClean="0"/>
              <a:t> va eliminato ciò che per M. fa </a:t>
            </a:r>
            <a:r>
              <a:rPr lang="it-IT" sz="2800" i="1" u="sng" dirty="0" smtClean="0"/>
              <a:t>nascere </a:t>
            </a:r>
            <a:r>
              <a:rPr lang="it-IT" sz="2800" dirty="0" smtClean="0"/>
              <a:t>ogni disuguaglianza: la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PROPRIETÀ PRIVATA</a:t>
            </a:r>
            <a:endParaRPr lang="it-IT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42910" y="4286256"/>
            <a:ext cx="807249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Come arrivarci? Attraverso la </a:t>
            </a:r>
            <a:r>
              <a:rPr lang="it-IT" sz="2800" b="1" dirty="0" smtClean="0">
                <a:solidFill>
                  <a:schemeClr val="tx1"/>
                </a:solidFill>
              </a:rPr>
              <a:t>RIVOLUZIONE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642910" y="5429264"/>
            <a:ext cx="807249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Chi deve fare la rivoluzione? La classe che non ha proprietà privata, il </a:t>
            </a:r>
            <a:r>
              <a:rPr lang="it-IT" sz="2800" b="1" dirty="0" smtClean="0">
                <a:solidFill>
                  <a:schemeClr val="tx1"/>
                </a:solidFill>
              </a:rPr>
              <a:t>PROLETARIATO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19935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Nel sistema capitalistico c’è </a:t>
            </a:r>
            <a:r>
              <a:rPr lang="it-IT" b="1" dirty="0" smtClean="0"/>
              <a:t>una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CONTRADDIZIONE</a:t>
            </a:r>
            <a:r>
              <a:rPr lang="it-IT" dirty="0" smtClean="0"/>
              <a:t> che lo porterà al </a:t>
            </a:r>
            <a:r>
              <a:rPr lang="it-IT" b="1" dirty="0" smtClean="0"/>
              <a:t>CROLLO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5786" y="2643182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LA </a:t>
            </a:r>
            <a:r>
              <a:rPr lang="it-IT" sz="36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CONFLITTUALITÀ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 LE CLASSI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14414" y="4286256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smtClean="0"/>
              <a:t>l’opposizione tra </a:t>
            </a:r>
          </a:p>
          <a:p>
            <a:pPr algn="ctr"/>
            <a:r>
              <a:rPr lang="it-IT" sz="2800" b="1" cap="small" dirty="0" smtClean="0"/>
              <a:t>capitale e lavoro salariato, </a:t>
            </a:r>
          </a:p>
          <a:p>
            <a:pPr algn="ctr"/>
            <a:r>
              <a:rPr lang="it-IT" sz="2800" b="1" cap="small" dirty="0" smtClean="0"/>
              <a:t>tra borghesia e proletariato</a:t>
            </a:r>
            <a:endParaRPr lang="it-IT" sz="2800" dirty="0"/>
          </a:p>
        </p:txBody>
      </p:sp>
      <p:sp>
        <p:nvSpPr>
          <p:cNvPr id="6" name="Freccia in giù 5"/>
          <p:cNvSpPr/>
          <p:nvPr/>
        </p:nvSpPr>
        <p:spPr>
          <a:xfrm>
            <a:off x="3357554" y="1785926"/>
            <a:ext cx="642942" cy="78581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2928926" y="3357562"/>
            <a:ext cx="642942" cy="78581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222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423120"/>
            <a:ext cx="3106968" cy="323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LA CONDIZIONE DEGLI OPERAI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L’</a:t>
            </a:r>
            <a:r>
              <a:rPr lang="it-IT" sz="4000" b="1" dirty="0" smtClean="0"/>
              <a:t>operaio</a:t>
            </a:r>
            <a:r>
              <a:rPr lang="it-IT" dirty="0" smtClean="0"/>
              <a:t>, nel sistema capitalistico, si trova in condizione di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ALIENAZIONE</a:t>
            </a: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501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5214974" cy="370703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143240" y="4857760"/>
            <a:ext cx="5715040" cy="1384995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buNone/>
            </a:pPr>
            <a:r>
              <a:rPr lang="it-IT" sz="2800" dirty="0" smtClean="0"/>
              <a:t>condizione di </a:t>
            </a:r>
            <a:r>
              <a:rPr lang="it-IT" sz="2800" i="1" dirty="0" smtClean="0"/>
              <a:t>scissione, separazione e dipendenza dell’operaio </a:t>
            </a:r>
          </a:p>
          <a:p>
            <a:pPr algn="r">
              <a:buNone/>
            </a:pPr>
            <a:r>
              <a:rPr lang="it-IT" sz="2800" i="1" dirty="0" smtClean="0"/>
              <a:t>rispetto alla società capitalistica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Notizie su vita e opere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Nasce a 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TREVIRI</a:t>
            </a:r>
            <a:r>
              <a:rPr lang="it-IT" dirty="0" smtClean="0"/>
              <a:t> (1818) da famiglia ebrea</a:t>
            </a:r>
          </a:p>
        </p:txBody>
      </p:sp>
      <p:pic>
        <p:nvPicPr>
          <p:cNvPr id="29698" name="Picture 2" descr="Mappa di localizzazione: Germ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782" y="2643182"/>
            <a:ext cx="2281236" cy="2702388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 flipV="1">
            <a:off x="3500430" y="392906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29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it-IT" dirty="0" smtClean="0"/>
              <a:t>L’operaio è ridotto a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MERCE</a:t>
            </a:r>
            <a:r>
              <a:rPr lang="it-IT" dirty="0" smtClean="0"/>
              <a:t>, “</a:t>
            </a:r>
            <a:r>
              <a:rPr lang="it-IT" dirty="0" err="1" smtClean="0"/>
              <a:t>merce</a:t>
            </a:r>
            <a:r>
              <a:rPr lang="it-IT" dirty="0" smtClean="0"/>
              <a:t> tanto più vile, quanto più grande è la quantità di merce che produce”.</a:t>
            </a:r>
          </a:p>
          <a:p>
            <a:pPr marL="0" algn="just">
              <a:buNone/>
            </a:pPr>
            <a:endParaRPr lang="it-IT" dirty="0" smtClean="0"/>
          </a:p>
          <a:p>
            <a:pPr marL="0" algn="just">
              <a:buNone/>
            </a:pPr>
            <a:r>
              <a:rPr lang="it-IT" dirty="0" smtClean="0"/>
              <a:t>“Quanti più oggetti l’operaio produce, tanto meno egli ne può possedere e tanto più va a finire sotto la signoria del suo prodotto, il capitale”</a:t>
            </a:r>
          </a:p>
          <a:p>
            <a:pPr marL="0" algn="just"/>
            <a:endParaRPr lang="it-IT" dirty="0" smtClean="0"/>
          </a:p>
          <a:p>
            <a:pPr marL="0" algn="just">
              <a:buNone/>
            </a:pPr>
            <a:r>
              <a:rPr lang="it-IT" dirty="0" smtClean="0"/>
              <a:t>Più lavora, </a:t>
            </a:r>
            <a:r>
              <a:rPr lang="it-IT" b="1" dirty="0" smtClean="0"/>
              <a:t>più arricchisce il capitalista</a:t>
            </a:r>
            <a:r>
              <a:rPr lang="it-IT" dirty="0" smtClean="0"/>
              <a:t>, più aumenta la sua stessa oppressione, il suo </a:t>
            </a:r>
            <a:r>
              <a:rPr lang="it-IT" b="1" dirty="0" smtClean="0"/>
              <a:t>sfruttamento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it-IT" b="1" dirty="0" smtClean="0"/>
              <a:t>I 4 ASPETTI DELL’ALIENAZIONE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9436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lvl="0" algn="just">
              <a:buNone/>
            </a:pPr>
            <a:r>
              <a:rPr lang="it-IT" sz="3600" dirty="0" smtClean="0"/>
              <a:t>Il lavoratore è alienato </a:t>
            </a:r>
            <a:r>
              <a:rPr lang="it-IT" sz="5700" b="1" cap="small" dirty="0" smtClean="0"/>
              <a:t>rispetto al </a:t>
            </a:r>
            <a:r>
              <a:rPr lang="it-IT" sz="57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prodotto</a:t>
            </a:r>
            <a:r>
              <a:rPr lang="it-IT" sz="5700" dirty="0" smtClean="0"/>
              <a:t> </a:t>
            </a:r>
            <a:endParaRPr lang="it-IT" sz="3600" dirty="0" smtClean="0"/>
          </a:p>
          <a:p>
            <a:pPr marL="0" algn="just"/>
            <a:r>
              <a:rPr lang="it-IT" sz="3600" dirty="0" smtClean="0"/>
              <a:t>produce qualcosa che non si può permettere</a:t>
            </a:r>
          </a:p>
          <a:p>
            <a:pPr marL="0" algn="just"/>
            <a:r>
              <a:rPr lang="it-IT" sz="3600" dirty="0" smtClean="0"/>
              <a:t>produce soprattutto un </a:t>
            </a:r>
            <a:r>
              <a:rPr lang="it-IT" sz="3600" b="1" dirty="0" smtClean="0">
                <a:solidFill>
                  <a:srgbClr val="FF0000"/>
                </a:solidFill>
              </a:rPr>
              <a:t>CAPITALE</a:t>
            </a:r>
            <a:r>
              <a:rPr lang="it-IT" sz="3600" dirty="0" smtClean="0"/>
              <a:t> che </a:t>
            </a:r>
            <a:r>
              <a:rPr lang="it-IT" sz="3600" i="1" dirty="0" smtClean="0"/>
              <a:t>non gli appartiene</a:t>
            </a:r>
            <a:endParaRPr lang="it-IT" sz="3600" dirty="0" smtClean="0"/>
          </a:p>
          <a:p>
            <a:pPr lvl="0">
              <a:buNone/>
            </a:pPr>
            <a:endParaRPr lang="it-IT" dirty="0" smtClean="0"/>
          </a:p>
          <a:p>
            <a:pPr lvl="0">
              <a:buNone/>
            </a:pPr>
            <a:endParaRPr lang="it-IT" sz="3600" dirty="0" smtClean="0"/>
          </a:p>
          <a:p>
            <a:pPr lvl="0">
              <a:buNone/>
            </a:pPr>
            <a:endParaRPr lang="it-IT" sz="3600" dirty="0" smtClean="0"/>
          </a:p>
          <a:p>
            <a:pPr lvl="0">
              <a:buNone/>
            </a:pPr>
            <a:endParaRPr lang="it-IT" sz="3600" dirty="0" smtClean="0"/>
          </a:p>
          <a:p>
            <a:pPr lvl="0">
              <a:buNone/>
            </a:pPr>
            <a:endParaRPr lang="it-IT" sz="3600" dirty="0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11560" y="4221088"/>
          <a:ext cx="7776864" cy="194421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88432"/>
                <a:gridCol w="3888432"/>
              </a:tblGrid>
              <a:tr h="435847">
                <a:tc>
                  <a:txBody>
                    <a:bodyPr/>
                    <a:lstStyle/>
                    <a:p>
                      <a:r>
                        <a:rPr lang="it-IT" sz="1800" b="0" dirty="0" smtClean="0"/>
                        <a:t>Produce </a:t>
                      </a:r>
                      <a:r>
                        <a:rPr lang="it-IT" sz="1800" b="0" dirty="0" err="1" smtClean="0"/>
                        <a:t>bellezza…</a:t>
                      </a:r>
                      <a:r>
                        <a:rPr lang="it-IT" sz="1800" b="0" dirty="0" smtClean="0"/>
                        <a:t> 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/>
                        <a:t>ma per lui deformità</a:t>
                      </a:r>
                      <a:endParaRPr lang="it-IT" b="0" dirty="0"/>
                    </a:p>
                  </a:txBody>
                  <a:tcPr/>
                </a:tc>
              </a:tr>
              <a:tr h="572265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Produce </a:t>
                      </a:r>
                      <a:r>
                        <a:rPr lang="it-IT" sz="1800" dirty="0" err="1" smtClean="0"/>
                        <a:t>palazzi…</a:t>
                      </a:r>
                      <a:r>
                        <a:rPr lang="it-IT" sz="180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ma per lui solo spelonche</a:t>
                      </a:r>
                      <a:endParaRPr lang="it-IT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Produce cose dello </a:t>
                      </a:r>
                      <a:r>
                        <a:rPr lang="it-IT" sz="1800" dirty="0" err="1" smtClean="0"/>
                        <a:t>spirito…</a:t>
                      </a:r>
                      <a:r>
                        <a:rPr lang="it-IT" sz="180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ma per lui idiotaggine e cretinismo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Produce </a:t>
                      </a:r>
                      <a:r>
                        <a:rPr lang="it-IT" sz="1800" dirty="0" err="1" smtClean="0"/>
                        <a:t>capitale…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ma per lui solo miseria e povertà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000100" y="350043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it-IT" dirty="0" smtClean="0"/>
              <a:t>“Tanto più bello è il suo prodotto, tanto più l’operaio diventa deforme”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5716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algn="ctr">
              <a:spcBef>
                <a:spcPts val="0"/>
              </a:spcBef>
              <a:buNone/>
            </a:pPr>
            <a:r>
              <a:rPr lang="it-IT" sz="3600" dirty="0" smtClean="0"/>
              <a:t>Il lavoratore è alienato </a:t>
            </a:r>
            <a:r>
              <a:rPr lang="it-IT" sz="3600" b="1" cap="small" dirty="0" smtClean="0"/>
              <a:t>rispetto </a:t>
            </a:r>
          </a:p>
          <a:p>
            <a:pPr marL="0" lvl="0" algn="ctr">
              <a:spcBef>
                <a:spcPts val="0"/>
              </a:spcBef>
              <a:buNone/>
            </a:pPr>
            <a:r>
              <a:rPr lang="it-IT" sz="4600" b="1" cap="small" dirty="0" smtClean="0">
                <a:solidFill>
                  <a:srgbClr val="FF0000"/>
                </a:solidFill>
              </a:rPr>
              <a:t>alla sua stessa attività</a:t>
            </a:r>
            <a:r>
              <a:rPr lang="it-IT" sz="3600" dirty="0" smtClean="0"/>
              <a:t>. </a:t>
            </a:r>
          </a:p>
          <a:p>
            <a:pPr marL="0" lvl="0" algn="ctr">
              <a:spcBef>
                <a:spcPts val="0"/>
              </a:spcBef>
              <a:buNone/>
            </a:pPr>
            <a:endParaRPr lang="it-IT" sz="3600" dirty="0" smtClean="0"/>
          </a:p>
          <a:p>
            <a:pPr lvl="0">
              <a:buNone/>
            </a:pPr>
            <a:endParaRPr lang="it-IT" sz="3600" dirty="0" smtClean="0"/>
          </a:p>
          <a:p>
            <a:endParaRPr lang="it-IT" dirty="0"/>
          </a:p>
        </p:txBody>
      </p:sp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2022" t="11266" r="1953" b="1823"/>
          <a:stretch>
            <a:fillRect/>
          </a:stretch>
        </p:blipFill>
        <p:spPr bwMode="auto">
          <a:xfrm>
            <a:off x="4857752" y="1714488"/>
            <a:ext cx="4021695" cy="4572032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85720" y="2285992"/>
            <a:ext cx="4286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3600" dirty="0" smtClean="0"/>
              <a:t>La sua attività è come un </a:t>
            </a:r>
            <a:r>
              <a:rPr lang="it-IT" sz="3600" i="1" dirty="0" smtClean="0"/>
              <a:t>lavoro </a:t>
            </a:r>
            <a:r>
              <a:rPr lang="it-IT" sz="3600" b="1" i="1" dirty="0" smtClean="0"/>
              <a:t>forzato</a:t>
            </a:r>
            <a:r>
              <a:rPr lang="it-IT" sz="3600" dirty="0" smtClean="0"/>
              <a:t>; un lavoro </a:t>
            </a:r>
            <a:r>
              <a:rPr lang="it-IT" sz="3600" b="1" i="1" dirty="0" smtClean="0"/>
              <a:t>meccanico</a:t>
            </a:r>
            <a:r>
              <a:rPr lang="it-IT" sz="3600" dirty="0" smtClean="0"/>
              <a:t>, ripetitivo, da bestia da soma. </a:t>
            </a:r>
          </a:p>
          <a:p>
            <a:pPr lvl="0" algn="just"/>
            <a:r>
              <a:rPr lang="it-IT" sz="3600" i="1" dirty="0" smtClean="0"/>
              <a:t>A tale attività è </a:t>
            </a:r>
            <a:r>
              <a:rPr lang="it-IT" sz="3600" b="1" i="1" dirty="0" smtClean="0"/>
              <a:t>COSTRETTO</a:t>
            </a:r>
            <a:r>
              <a:rPr lang="it-IT" sz="3600" i="1" dirty="0" smtClean="0"/>
              <a:t>.</a:t>
            </a:r>
          </a:p>
          <a:p>
            <a:pPr lvl="0"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608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428604"/>
            <a:ext cx="7072362" cy="4043900"/>
          </a:xfrm>
          <a:solidFill>
            <a:srgbClr val="FFFFFF">
              <a:alpha val="81176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it-IT" sz="3600" dirty="0" smtClean="0"/>
              <a:t>Il lavoratore è alienato </a:t>
            </a:r>
            <a:r>
              <a:rPr lang="it-IT" sz="3600" b="1" cap="small" dirty="0" smtClean="0"/>
              <a:t>rispetto alla </a:t>
            </a:r>
          </a:p>
          <a:p>
            <a:pPr marL="0" algn="ctr">
              <a:spcBef>
                <a:spcPts val="0"/>
              </a:spcBef>
              <a:buNone/>
            </a:pPr>
            <a:r>
              <a:rPr lang="it-IT" sz="4600" b="1" cap="small" dirty="0" smtClean="0">
                <a:solidFill>
                  <a:srgbClr val="FF0000"/>
                </a:solidFill>
              </a:rPr>
              <a:t>sua “essenza”</a:t>
            </a:r>
            <a:endParaRPr lang="it-IT" sz="3600" dirty="0" smtClean="0"/>
          </a:p>
          <a:p>
            <a:pPr marL="0">
              <a:spcBef>
                <a:spcPts val="0"/>
              </a:spcBef>
              <a:buNone/>
            </a:pPr>
            <a:r>
              <a:rPr lang="it-IT" sz="3600" dirty="0" smtClean="0"/>
              <a:t>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it-IT" sz="3600" dirty="0" smtClean="0"/>
              <a:t>L’essenza dell’uomo sarebbe quella di svolgere un </a:t>
            </a:r>
            <a:r>
              <a:rPr lang="it-IT" sz="3600" b="1" i="1" dirty="0" smtClean="0"/>
              <a:t>lavoro libero, creativo</a:t>
            </a:r>
            <a:r>
              <a:rPr lang="it-IT" sz="3600" i="1" dirty="0" smtClean="0"/>
              <a:t>, in cui </a:t>
            </a:r>
            <a:r>
              <a:rPr lang="it-IT" sz="3600" b="1" i="1" dirty="0" smtClean="0"/>
              <a:t>oggettivare se stesso </a:t>
            </a:r>
            <a:r>
              <a:rPr lang="it-IT" sz="3600" i="1" dirty="0" smtClean="0"/>
              <a:t>nel mondo</a:t>
            </a:r>
          </a:p>
          <a:p>
            <a:pPr lvl="0">
              <a:buNone/>
            </a:pPr>
            <a:endParaRPr lang="it-IT" sz="3600" dirty="0" smtClean="0"/>
          </a:p>
          <a:p>
            <a:pPr lvl="0">
              <a:buNone/>
            </a:pPr>
            <a:endParaRPr lang="it-IT" sz="36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57166"/>
            <a:ext cx="8229600" cy="6024162"/>
          </a:xfrm>
        </p:spPr>
        <p:txBody>
          <a:bodyPr>
            <a:normAutofit fontScale="850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it-IT" sz="3800" dirty="0" smtClean="0"/>
              <a:t>Il suo lavoro non è volontario, ma </a:t>
            </a:r>
            <a:r>
              <a:rPr lang="it-IT" sz="3800" b="1" dirty="0" smtClean="0">
                <a:solidFill>
                  <a:srgbClr val="FF0000"/>
                </a:solidFill>
              </a:rPr>
              <a:t>COSTRETTO</a:t>
            </a:r>
            <a:endParaRPr lang="it-IT" sz="3800" dirty="0" smtClean="0"/>
          </a:p>
          <a:p>
            <a:pPr marL="0" algn="just">
              <a:spcBef>
                <a:spcPts val="0"/>
              </a:spcBef>
              <a:buNone/>
            </a:pPr>
            <a:endParaRPr lang="it-IT" sz="3800" dirty="0" smtClean="0"/>
          </a:p>
          <a:p>
            <a:pPr marL="0" lvl="0" algn="just">
              <a:spcBef>
                <a:spcPts val="0"/>
              </a:spcBef>
              <a:buNone/>
            </a:pPr>
            <a:r>
              <a:rPr lang="it-IT" sz="3800" dirty="0" smtClean="0"/>
              <a:t>Il suo lavoro è sacrificio di sé, </a:t>
            </a:r>
            <a:r>
              <a:rPr lang="it-IT" sz="3800" b="1" dirty="0" smtClean="0">
                <a:solidFill>
                  <a:srgbClr val="FF0000"/>
                </a:solidFill>
              </a:rPr>
              <a:t>MORTIFICAZIONE</a:t>
            </a:r>
            <a:r>
              <a:rPr lang="it-IT" sz="3800" dirty="0" smtClean="0"/>
              <a:t>.</a:t>
            </a:r>
          </a:p>
          <a:p>
            <a:pPr marL="0" lvl="0" algn="just">
              <a:spcBef>
                <a:spcPts val="0"/>
              </a:spcBef>
              <a:buNone/>
            </a:pPr>
            <a:endParaRPr lang="it-IT" sz="3800" dirty="0" smtClean="0"/>
          </a:p>
          <a:p>
            <a:pPr marL="0" lvl="0" algn="just">
              <a:spcBef>
                <a:spcPts val="0"/>
              </a:spcBef>
              <a:buNone/>
            </a:pPr>
            <a:r>
              <a:rPr lang="it-IT" sz="3800" dirty="0" smtClean="0"/>
              <a:t>Col lavoro l’operaio non si afferma, ma si nega; non si sente soddisfatto, ma </a:t>
            </a:r>
            <a:r>
              <a:rPr lang="it-IT" sz="3800" b="1" dirty="0" smtClean="0">
                <a:solidFill>
                  <a:srgbClr val="FF0000"/>
                </a:solidFill>
              </a:rPr>
              <a:t>INFELICE</a:t>
            </a:r>
            <a:r>
              <a:rPr lang="it-IT" sz="3800" dirty="0" smtClean="0"/>
              <a:t>; </a:t>
            </a:r>
            <a:r>
              <a:rPr lang="it-IT" sz="3800" b="1" dirty="0" smtClean="0"/>
              <a:t>sfinisce</a:t>
            </a:r>
            <a:r>
              <a:rPr lang="it-IT" sz="3800" dirty="0" smtClean="0"/>
              <a:t> il corpo e lo spirito. “</a:t>
            </a:r>
            <a:r>
              <a:rPr lang="it-IT" sz="3800" i="1" dirty="0" smtClean="0"/>
              <a:t>Solo fuori dal lavoro si sente presso di sé [cioè, se stesso]</a:t>
            </a:r>
            <a:r>
              <a:rPr lang="it-IT" sz="3800" dirty="0" smtClean="0"/>
              <a:t>”.</a:t>
            </a:r>
          </a:p>
          <a:p>
            <a:pPr marL="0" lvl="0" algn="just">
              <a:spcBef>
                <a:spcPts val="0"/>
              </a:spcBef>
              <a:buNone/>
            </a:pPr>
            <a:endParaRPr lang="it-IT" sz="3800" dirty="0" smtClean="0"/>
          </a:p>
          <a:p>
            <a:pPr marL="0" lvl="0" algn="just">
              <a:spcBef>
                <a:spcPts val="0"/>
              </a:spcBef>
              <a:buNone/>
            </a:pPr>
            <a:r>
              <a:rPr lang="it-IT" sz="3800" dirty="0" smtClean="0"/>
              <a:t>Il suo lavoro non è un soddisfacimento di un bisogno, ma un mezzo per soddisfare </a:t>
            </a:r>
            <a:r>
              <a:rPr lang="it-IT" sz="3800" b="1" dirty="0" smtClean="0">
                <a:solidFill>
                  <a:srgbClr val="FF0000"/>
                </a:solidFill>
              </a:rPr>
              <a:t>BISOGNI ESTRANEI</a:t>
            </a:r>
            <a:r>
              <a:rPr lang="it-IT" sz="3800" b="1" dirty="0" smtClean="0"/>
              <a:t> </a:t>
            </a:r>
            <a:r>
              <a:rPr lang="it-IT" sz="3800" dirty="0" smtClean="0"/>
              <a:t>(</a:t>
            </a:r>
            <a:r>
              <a:rPr lang="it-IT" sz="3800" i="1" dirty="0" smtClean="0"/>
              <a:t>di altri</a:t>
            </a:r>
            <a:r>
              <a:rPr lang="it-IT" sz="3800" dirty="0" smtClean="0"/>
              <a:t>; </a:t>
            </a:r>
            <a:r>
              <a:rPr lang="it-IT" sz="3800" i="1" dirty="0" smtClean="0"/>
              <a:t>propri</a:t>
            </a:r>
            <a:r>
              <a:rPr lang="it-IT" sz="3800" dirty="0" smtClean="0"/>
              <a:t>, ma non legati alla propria essenza, semmai solo all’</a:t>
            </a:r>
            <a:r>
              <a:rPr lang="it-IT" sz="3800" i="1" dirty="0" smtClean="0"/>
              <a:t>esistenza</a:t>
            </a:r>
            <a:r>
              <a:rPr lang="it-IT" sz="3800" dirty="0" smtClean="0"/>
              <a:t>).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28604"/>
            <a:ext cx="8229600" cy="5500726"/>
          </a:xfrm>
        </p:spPr>
        <p:txBody>
          <a:bodyPr>
            <a:normAutofit fontScale="77500" lnSpcReduction="2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it-IT" sz="3800" dirty="0" smtClean="0"/>
              <a:t>“Ne viene quindi di conseguenza che l’uomo (l’operaio) si sente </a:t>
            </a:r>
            <a:r>
              <a:rPr lang="it-IT" sz="3800" b="1" dirty="0" smtClean="0"/>
              <a:t>libero soltanto nelle sue funzioni animali</a:t>
            </a:r>
            <a:r>
              <a:rPr lang="it-IT" sz="3800" dirty="0" smtClean="0"/>
              <a:t>, come il mangiare, il bere, il procreare, e tutt’al più ancora l’abitare una casa e il vestirsi; e invece si sente nulla più che una bestia nelle sue </a:t>
            </a:r>
            <a:r>
              <a:rPr lang="it-IT" sz="3800" b="1" dirty="0" smtClean="0"/>
              <a:t>funzioni umane</a:t>
            </a:r>
            <a:r>
              <a:rPr lang="it-IT" sz="3800" dirty="0" smtClean="0"/>
              <a:t>”</a:t>
            </a:r>
          </a:p>
          <a:p>
            <a:pPr marL="0" algn="just">
              <a:spcBef>
                <a:spcPts val="0"/>
              </a:spcBef>
              <a:buNone/>
            </a:pPr>
            <a:endParaRPr lang="it-IT" sz="38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it-IT" sz="3800" dirty="0" smtClean="0"/>
              <a:t>“Funzioni umane” = lavoro libero e creativo </a:t>
            </a:r>
          </a:p>
          <a:p>
            <a:pPr marL="0" algn="ctr">
              <a:spcBef>
                <a:spcPts val="0"/>
              </a:spcBef>
              <a:buNone/>
            </a:pPr>
            <a:r>
              <a:rPr lang="it-IT" sz="3800" dirty="0" smtClean="0"/>
              <a:t>(“L’attività libera e cosciente è il carattere dell’uomo”)</a:t>
            </a:r>
          </a:p>
          <a:p>
            <a:pPr marL="0" algn="just">
              <a:spcBef>
                <a:spcPts val="0"/>
              </a:spcBef>
              <a:buNone/>
            </a:pPr>
            <a:endParaRPr lang="it-IT" sz="3800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it-IT" sz="3800" dirty="0" smtClean="0"/>
              <a:t>Mangiare, bere ecc. diventano gli scopi ultimi e unici; nell’operaio c’è un </a:t>
            </a:r>
            <a:r>
              <a:rPr lang="it-IT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ROVESCIAMENTO TRA ESSENZA E ESISTENZA</a:t>
            </a:r>
            <a:r>
              <a:rPr lang="it-IT" sz="3800" dirty="0" smtClean="0"/>
              <a:t> (l’esistenza, cioè la mera sopravvivenza, diventa l’essenza; l’attività libera è degradata a mezzo per sopravvivere)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115616" y="2204864"/>
            <a:ext cx="2880320" cy="19442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ESSENZA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5364088" y="2204864"/>
            <a:ext cx="2880320" cy="19442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ESISTENZA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479715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Oggettivare se stesso nel mondo grazie alla propria attività libera e creativa</a:t>
            </a:r>
            <a:endParaRPr lang="it-IT" sz="20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2555776" y="3573016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/>
        </p:nvGrpSpPr>
        <p:grpSpPr>
          <a:xfrm>
            <a:off x="1057300" y="1723789"/>
            <a:ext cx="3140968" cy="3140968"/>
            <a:chOff x="1057300" y="1723789"/>
            <a:chExt cx="3140968" cy="3140968"/>
          </a:xfrm>
        </p:grpSpPr>
        <p:sp>
          <p:nvSpPr>
            <p:cNvPr id="10" name="Rettangolo 9"/>
            <p:cNvSpPr/>
            <p:nvPr/>
          </p:nvSpPr>
          <p:spPr>
            <a:xfrm rot="8100000">
              <a:off x="2565065" y="1723789"/>
              <a:ext cx="144016" cy="31409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 rot="2700000">
              <a:off x="2555776" y="1772816"/>
              <a:ext cx="144016" cy="31409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29289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0" algn="ctr">
              <a:spcBef>
                <a:spcPts val="0"/>
              </a:spcBef>
              <a:buNone/>
            </a:pPr>
            <a:r>
              <a:rPr lang="it-IT" sz="3600" dirty="0" smtClean="0"/>
              <a:t>Il lavoratore è alienato </a:t>
            </a:r>
            <a:r>
              <a:rPr lang="it-IT" sz="3600" b="1" cap="small" dirty="0" smtClean="0"/>
              <a:t>rispetto </a:t>
            </a:r>
          </a:p>
          <a:p>
            <a:pPr marL="0" lvl="0" algn="ctr">
              <a:spcBef>
                <a:spcPts val="0"/>
              </a:spcBef>
              <a:buNone/>
            </a:pPr>
            <a:r>
              <a:rPr lang="it-IT" sz="6600" b="1" cap="small" dirty="0" smtClean="0">
                <a:solidFill>
                  <a:srgbClr val="FF0000"/>
                </a:solidFill>
              </a:rPr>
              <a:t>al prossimo</a:t>
            </a:r>
            <a:endParaRPr lang="it-IT" sz="6600" dirty="0" smtClean="0"/>
          </a:p>
          <a:p>
            <a:pPr marL="0" lvl="0">
              <a:spcBef>
                <a:spcPts val="0"/>
              </a:spcBef>
              <a:buNone/>
            </a:pPr>
            <a:endParaRPr lang="it-IT" sz="3600" dirty="0" smtClean="0"/>
          </a:p>
          <a:p>
            <a:pPr marL="0" lvl="0" algn="just">
              <a:spcBef>
                <a:spcPts val="0"/>
              </a:spcBef>
              <a:buNone/>
            </a:pPr>
            <a:r>
              <a:rPr lang="it-IT" sz="3600" dirty="0" smtClean="0"/>
              <a:t>Con “l’altro” (</a:t>
            </a:r>
            <a:r>
              <a:rPr lang="it-IT" sz="3600" b="1" dirty="0" smtClean="0"/>
              <a:t>il capitalista</a:t>
            </a:r>
            <a:r>
              <a:rPr lang="it-IT" sz="3600" dirty="0" smtClean="0"/>
              <a:t>) ha un rapporto conflittuale.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</a:t>
            </a:r>
            <a:r>
              <a:rPr lang="it-IT" dirty="0" err="1" smtClean="0"/>
              <a:t>dunque…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L’operaio è uno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</a:t>
            </a:r>
            <a:r>
              <a:rPr lang="it-IT" b="1" dirty="0" smtClean="0"/>
              <a:t> </a:t>
            </a:r>
            <a:r>
              <a:rPr lang="it-IT" dirty="0" smtClean="0"/>
              <a:t>utilizzato per produrre</a:t>
            </a:r>
            <a:r>
              <a:rPr lang="it-IT" b="1" dirty="0" smtClean="0"/>
              <a:t> ricchezza che non gli appartiene</a:t>
            </a:r>
            <a:r>
              <a:rPr lang="it-IT" dirty="0" smtClean="0"/>
              <a:t>. </a:t>
            </a:r>
          </a:p>
          <a:p>
            <a:r>
              <a:rPr lang="it-IT" dirty="0" smtClean="0"/>
              <a:t>La </a:t>
            </a:r>
            <a:r>
              <a:rPr lang="it-IT" i="1" dirty="0" smtClean="0"/>
              <a:t>causa</a:t>
            </a:r>
            <a:r>
              <a:rPr lang="it-IT" dirty="0" smtClean="0"/>
              <a:t> di tutto è </a:t>
            </a:r>
            <a:r>
              <a:rPr lang="it-IT" b="1" dirty="0" smtClean="0"/>
              <a:t>la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proprietà privata </a:t>
            </a:r>
            <a:r>
              <a:rPr lang="it-IT" b="1" dirty="0" smtClean="0"/>
              <a:t>dei mezzi di produzione del capitalista</a:t>
            </a:r>
            <a:r>
              <a:rPr lang="it-IT" dirty="0" smtClean="0"/>
              <a:t>. </a:t>
            </a:r>
          </a:p>
          <a:p>
            <a:r>
              <a:rPr lang="it-IT" u="sng" dirty="0" smtClean="0"/>
              <a:t>Possedendo i mezzi di produzione</a:t>
            </a:r>
            <a:r>
              <a:rPr lang="it-IT" dirty="0" smtClean="0"/>
              <a:t>, il capitalista può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sfruttare</a:t>
            </a:r>
            <a:r>
              <a:rPr lang="it-IT" dirty="0" smtClean="0"/>
              <a:t> il lavoro dell’operaio (togliendogli perfino la sua umanità) per arricchire se stesso.</a:t>
            </a:r>
          </a:p>
          <a:p>
            <a:r>
              <a:rPr lang="it-IT" dirty="0" smtClean="0"/>
              <a:t>La soluzione: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eliminare la proprietà privata </a:t>
            </a:r>
            <a:r>
              <a:rPr lang="it-IT" dirty="0" smtClean="0"/>
              <a:t>e arrivare così al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comunismo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4071481" cy="57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Studia </a:t>
            </a:r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</a:t>
            </a:r>
            <a:r>
              <a:rPr lang="it-IT" dirty="0" smtClean="0"/>
              <a:t> a Bonn</a:t>
            </a:r>
          </a:p>
          <a:p>
            <a:pPr lvl="1"/>
            <a:r>
              <a:rPr lang="it-IT" dirty="0" smtClean="0"/>
              <a:t>Conosce Jenny von </a:t>
            </a:r>
            <a:r>
              <a:rPr lang="it-IT" dirty="0" err="1" smtClean="0"/>
              <a:t>Westphalen</a:t>
            </a:r>
            <a:r>
              <a:rPr lang="it-IT" dirty="0" smtClean="0"/>
              <a:t> (che sposa nel 1843)</a:t>
            </a:r>
          </a:p>
          <a:p>
            <a:pPr lvl="1"/>
            <a:r>
              <a:rPr lang="it-IT" dirty="0" smtClean="0"/>
              <a:t>Conduce una vita piuttosto </a:t>
            </a:r>
            <a:r>
              <a:rPr lang="it-IT" dirty="0" err="1" smtClean="0"/>
              <a:t>sregolata…</a:t>
            </a:r>
            <a:r>
              <a:rPr lang="it-IT" dirty="0" smtClean="0"/>
              <a:t> il padre lo manda all’Università di Berlino</a:t>
            </a:r>
          </a:p>
          <a:p>
            <a:pPr lvl="1">
              <a:buNone/>
            </a:pPr>
            <a:endParaRPr lang="it-IT" dirty="0" smtClean="0"/>
          </a:p>
          <a:p>
            <a:r>
              <a:rPr lang="it-IT" dirty="0" smtClean="0"/>
              <a:t>Si laurea in </a:t>
            </a:r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FILOSOFIA</a:t>
            </a:r>
            <a:r>
              <a:rPr lang="it-IT" dirty="0" smtClean="0"/>
              <a:t> e frequenta il circolo dei giovani intellettuali hegeliani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MATERIALISMO STORICO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6495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it-IT" dirty="0" smtClean="0"/>
              <a:t>Obiettivo: capire </a:t>
            </a:r>
            <a:r>
              <a:rPr lang="it-IT" b="1" dirty="0" smtClean="0"/>
              <a:t>come funziona la storia </a:t>
            </a:r>
            <a:r>
              <a:rPr lang="it-IT" dirty="0" smtClean="0"/>
              <a:t>umana</a:t>
            </a:r>
          </a:p>
          <a:p>
            <a:pPr lvl="1"/>
            <a:r>
              <a:rPr lang="it-IT" dirty="0" smtClean="0"/>
              <a:t>Trovando una </a:t>
            </a:r>
            <a:r>
              <a:rPr lang="it-IT" b="1" dirty="0" smtClean="0"/>
              <a:t>legge</a:t>
            </a:r>
            <a:r>
              <a:rPr lang="it-IT" dirty="0" smtClean="0"/>
              <a:t> “scientifica” (obiettiva, oggettiva)</a:t>
            </a:r>
          </a:p>
          <a:p>
            <a:pPr lvl="1"/>
            <a:r>
              <a:rPr lang="it-IT" dirty="0" smtClean="0"/>
              <a:t>… senza farsi fuorviare da letture ideologiche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57158" y="3857628"/>
            <a:ext cx="2714644" cy="92869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MATERIALISMO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86116" y="3786190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 forza  che muove</a:t>
            </a:r>
            <a:r>
              <a:rPr lang="it-IT" sz="2400" b="1" dirty="0" smtClean="0"/>
              <a:t> storia</a:t>
            </a:r>
            <a:r>
              <a:rPr lang="it-IT" sz="2400" dirty="0" smtClean="0"/>
              <a:t> dell’uomo </a:t>
            </a:r>
            <a:r>
              <a:rPr lang="it-IT" sz="2400" b="1" dirty="0" smtClean="0"/>
              <a:t>non è di natura spirituale</a:t>
            </a:r>
            <a:r>
              <a:rPr lang="it-IT" sz="2400" dirty="0" smtClean="0"/>
              <a:t>: </a:t>
            </a:r>
          </a:p>
          <a:p>
            <a:r>
              <a:rPr lang="it-IT" sz="2400" dirty="0" smtClean="0"/>
              <a:t>è una forza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</a:t>
            </a:r>
            <a:r>
              <a:rPr lang="it-IT" sz="2400" b="1" dirty="0" smtClean="0"/>
              <a:t>, </a:t>
            </a:r>
          </a:p>
          <a:p>
            <a:r>
              <a:rPr lang="it-IT" sz="2400" b="1" dirty="0" smtClean="0"/>
              <a:t>di natura </a:t>
            </a:r>
            <a:r>
              <a:rPr lang="it-IT" sz="2400" b="1" dirty="0" smtClean="0">
                <a:solidFill>
                  <a:srgbClr val="FF0000"/>
                </a:solidFill>
              </a:rPr>
              <a:t>SOCIO-ECONOMICA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928662" y="5643578"/>
            <a:ext cx="2428892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IDEE</a:t>
            </a:r>
            <a:r>
              <a:rPr lang="it-IT" dirty="0" smtClean="0"/>
              <a:t> (leggi, politica, religione, </a:t>
            </a:r>
            <a:r>
              <a:rPr lang="it-IT" dirty="0" err="1" smtClean="0"/>
              <a:t>filosofia…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5929322" y="5643578"/>
            <a:ext cx="2428892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SOCIETA’</a:t>
            </a:r>
            <a:r>
              <a:rPr lang="it-IT" dirty="0" smtClean="0"/>
              <a:t> (organizzazione economico-sociale)</a:t>
            </a:r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 flipH="1">
            <a:off x="3929058" y="5786454"/>
            <a:ext cx="1500198" cy="55607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143240" y="1142984"/>
            <a:ext cx="3143272" cy="857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BISOGNO</a:t>
            </a:r>
          </a:p>
          <a:p>
            <a:pPr algn="ctr"/>
            <a:r>
              <a:rPr lang="it-IT" sz="3200" b="1" dirty="0" smtClean="0"/>
              <a:t>MATERIALE</a:t>
            </a:r>
            <a:endParaRPr lang="it-IT" sz="3200" dirty="0"/>
          </a:p>
        </p:txBody>
      </p:sp>
      <p:sp>
        <p:nvSpPr>
          <p:cNvPr id="3" name="Rettangolo arrotondato 2"/>
          <p:cNvSpPr/>
          <p:nvPr/>
        </p:nvSpPr>
        <p:spPr>
          <a:xfrm>
            <a:off x="3143240" y="2571744"/>
            <a:ext cx="3143272" cy="857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LAVORO</a:t>
            </a:r>
            <a:endParaRPr lang="it-IT" sz="32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2071670" y="4071942"/>
            <a:ext cx="5286412" cy="857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ORGANIZZAZIONE ECONOMICO-SOCIALE</a:t>
            </a:r>
            <a:endParaRPr lang="it-IT" sz="3200" dirty="0"/>
          </a:p>
        </p:txBody>
      </p:sp>
      <p:cxnSp>
        <p:nvCxnSpPr>
          <p:cNvPr id="6" name="Connettore 1 5"/>
          <p:cNvCxnSpPr>
            <a:stCxn id="2" idx="2"/>
            <a:endCxn id="3" idx="0"/>
          </p:cNvCxnSpPr>
          <p:nvPr/>
        </p:nvCxnSpPr>
        <p:spPr>
          <a:xfrm rot="5400000">
            <a:off x="4429124" y="2285992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3" idx="2"/>
            <a:endCxn id="4" idx="0"/>
          </p:cNvCxnSpPr>
          <p:nvPr/>
        </p:nvCxnSpPr>
        <p:spPr>
          <a:xfrm rot="5400000">
            <a:off x="4393405" y="3750471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it-IT" dirty="0" smtClean="0"/>
              <a:t>Materialismo storico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9371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LAVORO</a:t>
            </a:r>
            <a:r>
              <a:rPr lang="it-IT" sz="3200" dirty="0" smtClean="0"/>
              <a:t> COME CREATORE </a:t>
            </a:r>
            <a:r>
              <a:rPr lang="it-IT" sz="3200" dirty="0" err="1" smtClean="0"/>
              <a:t>DI</a:t>
            </a:r>
            <a:r>
              <a:rPr lang="it-IT" sz="3200" dirty="0" smtClean="0"/>
              <a:t> CIVILTÀ E CULTURA</a:t>
            </a:r>
          </a:p>
          <a:p>
            <a:pPr algn="ctr">
              <a:buNone/>
            </a:pPr>
            <a:endParaRPr lang="it-IT" sz="3200" dirty="0" smtClean="0"/>
          </a:p>
          <a:p>
            <a:pPr algn="ctr">
              <a:buNone/>
            </a:pPr>
            <a:r>
              <a:rPr lang="it-IT" sz="3200" dirty="0" smtClean="0"/>
              <a:t>È </a:t>
            </a:r>
            <a:r>
              <a:rPr lang="it-IT" sz="3200" dirty="0" err="1" smtClean="0"/>
              <a:t>CiÒ</a:t>
            </a:r>
            <a:r>
              <a:rPr lang="it-IT" sz="3200" dirty="0" smtClean="0"/>
              <a:t> CHE </a:t>
            </a:r>
            <a:r>
              <a:rPr lang="it-IT" sz="3200" b="1" dirty="0" err="1" smtClean="0"/>
              <a:t>CI</a:t>
            </a:r>
            <a:r>
              <a:rPr lang="it-IT" sz="3200" b="1" dirty="0" smtClean="0"/>
              <a:t> DISTINGUE DAGLI ANIMALI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Struttura e sovrastruttura</a:t>
            </a:r>
            <a:br>
              <a:rPr lang="it-IT" dirty="0" smtClean="0"/>
            </a:br>
            <a:r>
              <a:rPr lang="it-IT" sz="2400" i="1" dirty="0" smtClean="0"/>
              <a:t>(vediamo più precisamente quali sono le forze materiali che spiegano la storia)</a:t>
            </a:r>
            <a:endParaRPr lang="it-IT" sz="24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220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/>
              <a:t>Nella storia umana si succedono </a:t>
            </a:r>
            <a:r>
              <a:rPr lang="it-IT" b="1" dirty="0" smtClean="0"/>
              <a:t>diversi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PRODUZIONE</a:t>
            </a:r>
            <a:r>
              <a:rPr lang="it-IT" dirty="0" smtClean="0"/>
              <a:t> (= </a:t>
            </a:r>
            <a:r>
              <a:rPr lang="it-IT" b="1" u="sng" dirty="0" smtClean="0"/>
              <a:t>struttura</a:t>
            </a:r>
            <a:r>
              <a:rPr lang="it-IT" dirty="0" smtClean="0"/>
              <a:t> economica della società)</a:t>
            </a:r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2123728" y="3212976"/>
            <a:ext cx="4357718" cy="2714644"/>
            <a:chOff x="357158" y="3429000"/>
            <a:chExt cx="4357718" cy="2714644"/>
          </a:xfrm>
        </p:grpSpPr>
        <p:sp>
          <p:nvSpPr>
            <p:cNvPr id="4" name="Rettangolo arrotondato 3"/>
            <p:cNvSpPr/>
            <p:nvPr/>
          </p:nvSpPr>
          <p:spPr>
            <a:xfrm>
              <a:off x="357158" y="4214818"/>
              <a:ext cx="1928826" cy="11430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MODO </a:t>
              </a:r>
              <a:r>
                <a:rPr lang="it-IT" dirty="0" err="1" smtClean="0"/>
                <a:t>DI</a:t>
              </a:r>
              <a:r>
                <a:rPr lang="it-IT" dirty="0" smtClean="0"/>
                <a:t> PRODUZIONE</a:t>
              </a:r>
              <a:endParaRPr lang="it-IT" dirty="0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786050" y="3429000"/>
              <a:ext cx="1928826" cy="1143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FORZE PRODUTTIVE</a:t>
              </a:r>
              <a:endParaRPr lang="it-IT" dirty="0"/>
            </a:p>
          </p:txBody>
        </p:sp>
        <p:sp>
          <p:nvSpPr>
            <p:cNvPr id="6" name="Rettangolo arrotondato 5"/>
            <p:cNvSpPr/>
            <p:nvPr/>
          </p:nvSpPr>
          <p:spPr>
            <a:xfrm>
              <a:off x="2786050" y="5000636"/>
              <a:ext cx="1928826" cy="1143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RAPPORTI </a:t>
              </a:r>
              <a:r>
                <a:rPr lang="it-IT" dirty="0" err="1" smtClean="0"/>
                <a:t>DI</a:t>
              </a:r>
              <a:r>
                <a:rPr lang="it-IT" dirty="0" smtClean="0"/>
                <a:t> PRODUZIONE</a:t>
              </a:r>
              <a:endParaRPr lang="it-IT" dirty="0"/>
            </a:p>
          </p:txBody>
        </p:sp>
        <p:cxnSp>
          <p:nvCxnSpPr>
            <p:cNvPr id="8" name="Connettore 2 7"/>
            <p:cNvCxnSpPr>
              <a:endCxn id="5" idx="1"/>
            </p:cNvCxnSpPr>
            <p:nvPr/>
          </p:nvCxnSpPr>
          <p:spPr>
            <a:xfrm flipV="1">
              <a:off x="2285984" y="4000504"/>
              <a:ext cx="500066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>
              <a:endCxn id="6" idx="1"/>
            </p:cNvCxnSpPr>
            <p:nvPr/>
          </p:nvCxnSpPr>
          <p:spPr>
            <a:xfrm>
              <a:off x="2285984" y="5143512"/>
              <a:ext cx="500066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95736" y="285728"/>
            <a:ext cx="6715172" cy="5143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3200" dirty="0" smtClean="0"/>
              <a:t>Gli elementi necessari al processo di produzione: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3200" dirty="0" smtClean="0"/>
              <a:t>Gli uomini impegnati nel processo di produzione (</a:t>
            </a:r>
            <a:r>
              <a:rPr lang="it-IT" sz="3200" u="sng" dirty="0" smtClean="0"/>
              <a:t>la </a:t>
            </a:r>
            <a:r>
              <a:rPr lang="it-IT" sz="3200" u="sng" dirty="0" smtClean="0">
                <a:solidFill>
                  <a:srgbClr val="FF0000"/>
                </a:solidFill>
              </a:rPr>
              <a:t>forza lavoro</a:t>
            </a:r>
            <a:r>
              <a:rPr lang="it-IT" sz="3200" dirty="0" smtClean="0"/>
              <a:t>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3200" dirty="0" smtClean="0"/>
              <a:t>I </a:t>
            </a:r>
            <a:r>
              <a:rPr lang="it-IT" sz="3200" u="sng" dirty="0" smtClean="0">
                <a:solidFill>
                  <a:srgbClr val="FF0000"/>
                </a:solidFill>
              </a:rPr>
              <a:t>mezzi di produzione</a:t>
            </a:r>
            <a:r>
              <a:rPr lang="it-IT" sz="3200" dirty="0" smtClean="0"/>
              <a:t>, cioè i mezzi (terra, macchine ecc.) usati per produrre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3200" dirty="0" smtClean="0"/>
              <a:t>Le </a:t>
            </a:r>
            <a:r>
              <a:rPr lang="it-IT" sz="3200" u="sng" dirty="0" smtClean="0">
                <a:solidFill>
                  <a:srgbClr val="FF0000"/>
                </a:solidFill>
              </a:rPr>
              <a:t>conoscenze</a:t>
            </a:r>
            <a:r>
              <a:rPr lang="it-IT" sz="3200" u="sng" dirty="0" smtClean="0"/>
              <a:t> tecniche e scientifiche</a:t>
            </a:r>
            <a:r>
              <a:rPr lang="it-IT" sz="3200" dirty="0" smtClean="0"/>
              <a:t> che servono per organizzare la produzione</a:t>
            </a:r>
            <a:endParaRPr lang="it-IT" sz="32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179512" y="1268760"/>
            <a:ext cx="172819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FORZE PRODUTTIVE</a:t>
            </a:r>
            <a:endParaRPr lang="it-IT" sz="1600" dirty="0"/>
          </a:p>
        </p:txBody>
      </p:sp>
      <p:sp>
        <p:nvSpPr>
          <p:cNvPr id="6" name="Parentesi graffa chiusa 5"/>
          <p:cNvSpPr/>
          <p:nvPr/>
        </p:nvSpPr>
        <p:spPr>
          <a:xfrm rot="5400000">
            <a:off x="5620106" y="4166844"/>
            <a:ext cx="216024" cy="331236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357422" y="607220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Posseduti dalla </a:t>
            </a:r>
            <a:r>
              <a:rPr lang="it-IT" b="1" i="1" dirty="0" smtClean="0"/>
              <a:t>classe dominante</a:t>
            </a:r>
            <a:r>
              <a:rPr lang="it-IT" i="1" dirty="0" smtClean="0"/>
              <a:t>, che ha i mezzi di produzione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71670" y="1000108"/>
            <a:ext cx="6715172" cy="4572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4000" b="1" dirty="0" smtClean="0"/>
              <a:t>I rapporti che nascono tra gli uomini nel corso della produzione</a:t>
            </a:r>
            <a:r>
              <a:rPr lang="it-IT" sz="4000" dirty="0" smtClean="0"/>
              <a:t> (c’è chi domina e chi è dominato).</a:t>
            </a:r>
          </a:p>
          <a:p>
            <a:pPr algn="just"/>
            <a:r>
              <a:rPr lang="it-IT" sz="4000" dirty="0" smtClean="0"/>
              <a:t>Questi rapporti regolano il </a:t>
            </a:r>
            <a:r>
              <a:rPr lang="it-IT" sz="4000" b="1" dirty="0" smtClean="0"/>
              <a:t>possesso</a:t>
            </a:r>
            <a:r>
              <a:rPr lang="it-IT" sz="4000" dirty="0" smtClean="0"/>
              <a:t> e </a:t>
            </a:r>
            <a:r>
              <a:rPr lang="it-IT" sz="4000" b="1" dirty="0" smtClean="0"/>
              <a:t>l’impiego</a:t>
            </a:r>
            <a:r>
              <a:rPr lang="it-IT" sz="4000" dirty="0" smtClean="0"/>
              <a:t> dei mezzi di produzione.</a:t>
            </a:r>
            <a:endParaRPr lang="it-IT" sz="40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142844" y="1357298"/>
            <a:ext cx="1728192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RAPPORTI </a:t>
            </a:r>
            <a:r>
              <a:rPr lang="it-IT" sz="1600" dirty="0" err="1" smtClean="0"/>
              <a:t>DI</a:t>
            </a:r>
            <a:r>
              <a:rPr lang="it-IT" sz="1600" dirty="0" smtClean="0"/>
              <a:t> PRODUZIONE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6433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4000" b="1" dirty="0" smtClean="0"/>
              <a:t>INSIEME DEI RAPPORTI </a:t>
            </a:r>
            <a:r>
              <a:rPr lang="it-IT" sz="4000" b="1" dirty="0" err="1" smtClean="0"/>
              <a:t>DI</a:t>
            </a:r>
            <a:r>
              <a:rPr lang="it-IT" sz="4000" b="1" dirty="0" smtClean="0"/>
              <a:t> PRODUZIONE </a:t>
            </a:r>
          </a:p>
          <a:p>
            <a:pPr algn="ctr">
              <a:buNone/>
            </a:pPr>
            <a:r>
              <a:rPr lang="it-IT" sz="4000" b="1" dirty="0" smtClean="0"/>
              <a:t>= </a:t>
            </a:r>
          </a:p>
          <a:p>
            <a:pPr algn="ctr">
              <a:buNone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it-IT" dirty="0" smtClean="0"/>
              <a:t>(</a:t>
            </a:r>
            <a:r>
              <a:rPr lang="it-IT" u="sng" dirty="0" smtClean="0"/>
              <a:t>il tipo di organizzazione </a:t>
            </a:r>
            <a:r>
              <a:rPr lang="it-IT" b="1" u="sng" dirty="0" smtClean="0"/>
              <a:t>economica </a:t>
            </a:r>
            <a:r>
              <a:rPr lang="it-IT" u="sng" dirty="0" smtClean="0"/>
              <a:t>della società)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SOPRA</a:t>
            </a:r>
            <a:r>
              <a:rPr lang="it-IT" b="1" dirty="0" smtClean="0"/>
              <a:t> questa struttura </a:t>
            </a:r>
          </a:p>
          <a:p>
            <a:pPr algn="ctr">
              <a:buNone/>
            </a:pPr>
            <a:r>
              <a:rPr lang="it-IT" b="1" dirty="0" smtClean="0"/>
              <a:t>si forma la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SOVRASTRUTTURA</a:t>
            </a:r>
            <a:r>
              <a:rPr lang="it-IT" dirty="0" smtClean="0"/>
              <a:t> </a:t>
            </a:r>
          </a:p>
          <a:p>
            <a:pPr algn="ctr">
              <a:buNone/>
            </a:pPr>
            <a:r>
              <a:rPr lang="it-IT" dirty="0" smtClean="0"/>
              <a:t>(</a:t>
            </a:r>
            <a:r>
              <a:rPr lang="it-IT" u="sng" dirty="0" smtClean="0"/>
              <a:t>i rapporti </a:t>
            </a:r>
            <a:r>
              <a:rPr lang="it-IT" b="1" u="sng" dirty="0" smtClean="0"/>
              <a:t>giuridici</a:t>
            </a:r>
            <a:r>
              <a:rPr lang="it-IT" u="sng" dirty="0" smtClean="0"/>
              <a:t>, le forze </a:t>
            </a:r>
            <a:r>
              <a:rPr lang="it-IT" b="1" u="sng" dirty="0" smtClean="0"/>
              <a:t>politiche</a:t>
            </a:r>
            <a:r>
              <a:rPr lang="it-IT" u="sng" dirty="0" smtClean="0"/>
              <a:t>, le dottrine </a:t>
            </a:r>
            <a:r>
              <a:rPr lang="it-IT" b="1" u="sng" dirty="0" smtClean="0"/>
              <a:t>etiche</a:t>
            </a:r>
            <a:r>
              <a:rPr lang="it-IT" u="sng" dirty="0" smtClean="0"/>
              <a:t>, </a:t>
            </a:r>
            <a:r>
              <a:rPr lang="it-IT" b="1" u="sng" dirty="0" smtClean="0"/>
              <a:t>artistiche</a:t>
            </a:r>
            <a:r>
              <a:rPr lang="it-IT" u="sng" dirty="0" smtClean="0"/>
              <a:t>, </a:t>
            </a:r>
            <a:r>
              <a:rPr lang="it-IT" b="1" u="sng" dirty="0" smtClean="0"/>
              <a:t>religiose</a:t>
            </a:r>
            <a:r>
              <a:rPr lang="it-IT" u="sng" dirty="0" smtClean="0"/>
              <a:t>, </a:t>
            </a:r>
            <a:r>
              <a:rPr lang="it-IT" b="1" u="sng" dirty="0" smtClean="0"/>
              <a:t>filosofiche</a:t>
            </a:r>
            <a:r>
              <a:rPr lang="it-IT" dirty="0" smtClean="0"/>
              <a:t> e così via)</a:t>
            </a:r>
          </a:p>
          <a:p>
            <a:endParaRPr lang="it-IT" dirty="0" smtClean="0"/>
          </a:p>
          <a:p>
            <a:pPr algn="just"/>
            <a:r>
              <a:rPr lang="it-IT" sz="2800" dirty="0" smtClean="0"/>
              <a:t>La sovrastruttura (cioè l’ideologia) è </a:t>
            </a:r>
            <a:r>
              <a:rPr lang="it-IT" sz="2800" b="1" dirty="0" smtClean="0"/>
              <a:t>dunque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frutto</a:t>
            </a:r>
            <a:r>
              <a:rPr lang="it-IT" sz="2800" b="1" dirty="0" smtClean="0"/>
              <a:t> del sistema economico</a:t>
            </a:r>
            <a:r>
              <a:rPr lang="it-IT" sz="2800" dirty="0" smtClean="0"/>
              <a:t>,</a:t>
            </a:r>
            <a:r>
              <a:rPr lang="it-IT" sz="2800" b="1" dirty="0" smtClean="0"/>
              <a:t>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</a:t>
            </a:r>
            <a:r>
              <a:rPr lang="it-IT" sz="2800" b="1" dirty="0" smtClean="0"/>
              <a:t> </a:t>
            </a:r>
            <a:r>
              <a:rPr lang="it-IT" sz="2800" dirty="0" smtClean="0"/>
              <a:t>da esso: infatti chi è che produce tale cultura? La classe che in quel momento sta </a:t>
            </a:r>
            <a:r>
              <a:rPr lang="it-IT" sz="2800" b="1" dirty="0" smtClean="0"/>
              <a:t>dominando</a:t>
            </a:r>
            <a:r>
              <a:rPr lang="it-IT" sz="2800" dirty="0" smtClean="0"/>
              <a:t> i rapporti di produzione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42910" y="500042"/>
            <a:ext cx="7643866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“L’insieme di questi rapporti di produzione costituisce la </a:t>
            </a:r>
            <a:r>
              <a:rPr lang="it-IT" sz="3200" b="1" dirty="0" smtClean="0"/>
              <a:t>struttura</a:t>
            </a:r>
            <a:r>
              <a:rPr lang="it-IT" sz="3200" dirty="0" smtClean="0"/>
              <a:t> economica della società, ossia </a:t>
            </a:r>
            <a:r>
              <a:rPr lang="it-IT" sz="3200" b="1" dirty="0" smtClean="0"/>
              <a:t>la base reale </a:t>
            </a:r>
            <a:r>
              <a:rPr lang="it-IT" sz="3200" dirty="0" smtClean="0"/>
              <a:t>sulla quale si eleva una </a:t>
            </a:r>
            <a:r>
              <a:rPr lang="it-IT" sz="3200" dirty="0" smtClean="0">
                <a:solidFill>
                  <a:srgbClr val="FF0000"/>
                </a:solidFill>
              </a:rPr>
              <a:t>sovrastruttura</a:t>
            </a:r>
            <a:r>
              <a:rPr lang="it-IT" sz="3200" dirty="0" smtClean="0"/>
              <a:t> </a:t>
            </a:r>
            <a:r>
              <a:rPr lang="it-IT" sz="3200" b="1" dirty="0" smtClean="0"/>
              <a:t>giuridica e politica </a:t>
            </a:r>
            <a:r>
              <a:rPr lang="it-IT" sz="3200" dirty="0" smtClean="0"/>
              <a:t>e alla quale </a:t>
            </a:r>
            <a:r>
              <a:rPr lang="it-IT" sz="3200" i="1" dirty="0" smtClean="0"/>
              <a:t>corrispondono</a:t>
            </a:r>
            <a:r>
              <a:rPr lang="it-IT" sz="3200" dirty="0" smtClean="0"/>
              <a:t> forme determinate della </a:t>
            </a:r>
            <a:r>
              <a:rPr lang="it-IT" sz="3200" i="1" dirty="0" smtClean="0"/>
              <a:t>coscienza sociale</a:t>
            </a:r>
            <a:r>
              <a:rPr lang="it-IT" sz="3200" dirty="0" smtClean="0"/>
              <a:t>. Il modo di produzione della vita materiale </a:t>
            </a:r>
            <a:r>
              <a:rPr lang="it-IT" sz="3200" b="1" dirty="0" smtClean="0"/>
              <a:t>condiziona</a:t>
            </a:r>
            <a:r>
              <a:rPr lang="it-IT" sz="3200" dirty="0" smtClean="0"/>
              <a:t>, in generale, il processo sociale, politico e spirituale della vita. Non è la coscienza degli uomini che determina il loro essere, ma, al contrario, il loro essere sociale che </a:t>
            </a:r>
            <a:r>
              <a:rPr lang="it-IT" sz="3200" b="1" dirty="0" smtClean="0"/>
              <a:t>determina</a:t>
            </a:r>
            <a:r>
              <a:rPr lang="it-IT" sz="3200" dirty="0" smtClean="0"/>
              <a:t> la loro coscienza”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4436"/>
          <a:stretch>
            <a:fillRect/>
          </a:stretch>
        </p:blipFill>
        <p:spPr bwMode="auto">
          <a:xfrm>
            <a:off x="1643042" y="2714620"/>
            <a:ext cx="28003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4643438" y="3500438"/>
            <a:ext cx="3286148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STRUTTURA</a:t>
            </a:r>
          </a:p>
          <a:p>
            <a:pPr algn="ctr"/>
            <a:r>
              <a:rPr lang="it-IT" sz="3200" dirty="0" smtClean="0"/>
              <a:t>Sistema economico</a:t>
            </a:r>
            <a:endParaRPr lang="it-IT" sz="3200" dirty="0"/>
          </a:p>
        </p:txBody>
      </p:sp>
      <p:sp>
        <p:nvSpPr>
          <p:cNvPr id="7" name="Rettangolo 6"/>
          <p:cNvSpPr/>
          <p:nvPr/>
        </p:nvSpPr>
        <p:spPr>
          <a:xfrm>
            <a:off x="1214413" y="1000108"/>
            <a:ext cx="6909337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SOVRASTRUTTURA</a:t>
            </a:r>
          </a:p>
          <a:p>
            <a:pPr algn="ctr"/>
            <a:r>
              <a:rPr lang="it-IT" sz="2800" dirty="0" smtClean="0"/>
              <a:t>Giuridica e politica</a:t>
            </a:r>
          </a:p>
          <a:p>
            <a:pPr algn="ctr"/>
            <a:r>
              <a:rPr lang="it-IT" sz="2800" dirty="0" smtClean="0"/>
              <a:t>Ideologica e spirituale</a:t>
            </a:r>
            <a:endParaRPr lang="it-IT" sz="2800" dirty="0"/>
          </a:p>
        </p:txBody>
      </p:sp>
      <p:sp>
        <p:nvSpPr>
          <p:cNvPr id="6" name="Freccia a destra 5"/>
          <p:cNvSpPr/>
          <p:nvPr/>
        </p:nvSpPr>
        <p:spPr>
          <a:xfrm rot="16200000">
            <a:off x="4332499" y="2739808"/>
            <a:ext cx="1178727" cy="84260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2900370"/>
          </a:xfrm>
        </p:spPr>
        <p:txBody>
          <a:bodyPr>
            <a:normAutofit/>
          </a:bodyPr>
          <a:lstStyle/>
          <a:p>
            <a:r>
              <a:rPr lang="it-IT" dirty="0" smtClean="0"/>
              <a:t>Si dedica al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GIORNALISMO</a:t>
            </a:r>
            <a:r>
              <a:rPr lang="it-IT" dirty="0" smtClean="0"/>
              <a:t>. La sua “Gazzetta Renana” è </a:t>
            </a:r>
            <a:r>
              <a:rPr lang="it-IT" b="1" dirty="0" smtClean="0"/>
              <a:t>censurata</a:t>
            </a:r>
            <a:r>
              <a:rPr lang="it-IT" dirty="0" smtClean="0"/>
              <a:t> e interdetta.</a:t>
            </a:r>
          </a:p>
          <a:p>
            <a:r>
              <a:rPr lang="it-IT" dirty="0" smtClean="0"/>
              <a:t>1844: emigra a Parigi, dove conosce </a:t>
            </a:r>
            <a:r>
              <a:rPr lang="it-IT" b="1" dirty="0" err="1" smtClean="0"/>
              <a:t>Engels</a:t>
            </a:r>
            <a:r>
              <a:rPr lang="it-IT" dirty="0" smtClean="0"/>
              <a:t>, di cui diventa amico e collaboratore</a:t>
            </a:r>
          </a:p>
          <a:p>
            <a:pPr lvl="1"/>
            <a:r>
              <a:rPr lang="it-IT" dirty="0" smtClean="0"/>
              <a:t>Scrive i </a:t>
            </a:r>
            <a:r>
              <a:rPr lang="it-IT" b="1" i="1" dirty="0" smtClean="0"/>
              <a:t>Manoscritti economico-filosofici</a:t>
            </a: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429000"/>
            <a:ext cx="4286280" cy="3061629"/>
          </a:xfrm>
          <a:prstGeom prst="rect">
            <a:avLst/>
          </a:prstGeom>
          <a:noFill/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0443">
            <a:off x="714348" y="4429132"/>
            <a:ext cx="1270519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740f0d0dc8911ea9d180965e8d5a468.ma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842968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it-IT" dirty="0" smtClean="0"/>
              <a:t>Un esempio: </a:t>
            </a:r>
            <a:r>
              <a:rPr lang="it-IT" dirty="0" err="1" smtClean="0"/>
              <a:t>Marx</a:t>
            </a:r>
            <a:r>
              <a:rPr lang="it-IT" dirty="0" smtClean="0"/>
              <a:t> e la religione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dirty="0" smtClean="0"/>
              <a:t>Anche la religione nasce per motivi “materiali”</a:t>
            </a:r>
          </a:p>
          <a:p>
            <a:r>
              <a:rPr lang="it-IT" dirty="0" smtClean="0"/>
              <a:t>La religione </a:t>
            </a:r>
            <a:r>
              <a:rPr lang="it-IT" b="1" dirty="0" smtClean="0"/>
              <a:t>nasce da una società malata</a:t>
            </a:r>
            <a:r>
              <a:rPr lang="it-IT" dirty="0" smtClean="0"/>
              <a:t>. </a:t>
            </a:r>
          </a:p>
          <a:p>
            <a:r>
              <a:rPr lang="it-IT" dirty="0" smtClean="0"/>
              <a:t>La religione è “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OPPIO DEI POPOLI</a:t>
            </a:r>
            <a:r>
              <a:rPr lang="it-IT" dirty="0" smtClean="0"/>
              <a:t>”:</a:t>
            </a:r>
          </a:p>
          <a:p>
            <a:pPr lvl="1"/>
            <a:r>
              <a:rPr lang="it-IT" dirty="0" smtClean="0"/>
              <a:t>L’umanità è sofferente a causa delle </a:t>
            </a:r>
            <a:r>
              <a:rPr lang="it-IT" b="1" dirty="0" smtClean="0"/>
              <a:t>ingiustizie</a:t>
            </a:r>
            <a:r>
              <a:rPr lang="it-IT" dirty="0" smtClean="0"/>
              <a:t> </a:t>
            </a:r>
            <a:r>
              <a:rPr lang="it-IT" dirty="0" err="1" smtClean="0"/>
              <a:t>sociali…</a:t>
            </a:r>
            <a:endParaRPr lang="it-IT" dirty="0" smtClean="0"/>
          </a:p>
          <a:p>
            <a:pPr lvl="1"/>
            <a:r>
              <a:rPr lang="it-IT" dirty="0" smtClean="0"/>
              <a:t>e cerca di trovare </a:t>
            </a:r>
            <a:r>
              <a:rPr lang="it-IT" b="1" dirty="0" smtClean="0"/>
              <a:t>conforto</a:t>
            </a:r>
            <a:r>
              <a:rPr lang="it-IT" dirty="0" smtClean="0"/>
              <a:t> in un </a:t>
            </a:r>
            <a:r>
              <a:rPr lang="it-IT" b="1" dirty="0" smtClean="0"/>
              <a:t>illusorio aldilà</a:t>
            </a:r>
          </a:p>
          <a:p>
            <a:endParaRPr lang="it-IT" dirty="0" smtClean="0"/>
          </a:p>
          <a:p>
            <a:pPr marL="0" algn="just">
              <a:buNone/>
            </a:pPr>
            <a:r>
              <a:rPr lang="it-IT" dirty="0" smtClean="0"/>
              <a:t>La </a:t>
            </a:r>
            <a:r>
              <a:rPr lang="it-IT" u="sng" dirty="0" smtClean="0"/>
              <a:t>soluzione</a:t>
            </a:r>
            <a:r>
              <a:rPr lang="it-IT" dirty="0" smtClean="0"/>
              <a:t> per </a:t>
            </a:r>
            <a:r>
              <a:rPr lang="it-IT" i="1" dirty="0" smtClean="0"/>
              <a:t>sradicare la religione</a:t>
            </a:r>
            <a:r>
              <a:rPr lang="it-IT" dirty="0" smtClean="0"/>
              <a:t> è quella di </a:t>
            </a:r>
            <a:r>
              <a:rPr lang="it-IT" i="1" dirty="0" smtClean="0"/>
              <a:t>distruggere quella società malata attraverso la rivoluzione</a:t>
            </a:r>
            <a:r>
              <a:rPr lang="it-IT" dirty="0" smtClean="0"/>
              <a:t> per ricostruirne una sana.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00042"/>
            <a:ext cx="4032448" cy="552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b="1" i="1" u="sng" dirty="0" smtClean="0"/>
              <a:t>Forze produttive</a:t>
            </a:r>
            <a:r>
              <a:rPr lang="it-IT" dirty="0" smtClean="0"/>
              <a:t> e </a:t>
            </a:r>
            <a:r>
              <a:rPr lang="it-IT" b="1" i="1" u="sng" dirty="0" smtClean="0"/>
              <a:t>rapporti di produzione</a:t>
            </a:r>
            <a:r>
              <a:rPr lang="it-IT" dirty="0" smtClean="0"/>
              <a:t> sono </a:t>
            </a:r>
            <a:r>
              <a:rPr lang="it-IT" b="1" dirty="0" smtClean="0"/>
              <a:t>i due fattori </a:t>
            </a:r>
            <a:r>
              <a:rPr lang="it-IT" b="1" dirty="0" smtClean="0"/>
              <a:t>che </a:t>
            </a:r>
            <a:r>
              <a:rPr lang="it-IT" b="1" dirty="0" smtClean="0"/>
              <a:t>fanno andare avanti la storia</a:t>
            </a:r>
            <a:r>
              <a:rPr lang="it-IT" dirty="0" smtClean="0"/>
              <a:t>: la dialettica tra FP e </a:t>
            </a:r>
            <a:r>
              <a:rPr lang="it-IT" dirty="0" err="1" smtClean="0"/>
              <a:t>RdP</a:t>
            </a:r>
            <a:r>
              <a:rPr lang="it-IT" dirty="0" smtClean="0"/>
              <a:t> è </a:t>
            </a:r>
            <a:r>
              <a:rPr lang="it-IT" b="1" dirty="0" smtClean="0">
                <a:solidFill>
                  <a:srgbClr val="FF0000"/>
                </a:solidFill>
              </a:rPr>
              <a:t>la legge della storia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algn="just"/>
            <a:r>
              <a:rPr lang="it-IT" dirty="0" smtClean="0"/>
              <a:t>Ogni tanto, nel corso della storia, fra i due elementi </a:t>
            </a:r>
            <a:r>
              <a:rPr lang="it-IT" b="1" cap="small" dirty="0" smtClean="0"/>
              <a:t>c’è </a:t>
            </a:r>
            <a:r>
              <a:rPr lang="it-IT" sz="3600" b="1" cap="small" dirty="0" smtClean="0">
                <a:solidFill>
                  <a:srgbClr val="FF0000"/>
                </a:solidFill>
              </a:rPr>
              <a:t>contraddizione</a:t>
            </a:r>
            <a:r>
              <a:rPr lang="it-IT" dirty="0" smtClean="0"/>
              <a:t>, e questa contraddizione fa nascere una </a:t>
            </a:r>
            <a:r>
              <a:rPr lang="it-IT" sz="2800" b="1" dirty="0" smtClean="0">
                <a:solidFill>
                  <a:srgbClr val="FF0000"/>
                </a:solidFill>
              </a:rPr>
              <a:t>RIVOLUZIONE</a:t>
            </a:r>
            <a:r>
              <a:rPr lang="it-IT" dirty="0" smtClean="0"/>
              <a:t>, che porta a un cambiamento nel modo di produzione.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1928802"/>
            <a:ext cx="8429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i="1" dirty="0" smtClean="0"/>
              <a:t>“A un dato punto del loro sviluppo le forze produttive materiali della società entrano in contraddizione con i rapporti di produzione esistenti, cioè con i rapporti di proprietà […] Questi rapporti, da forme di sviluppo delle forze produttive, si convertono in loro catene. E allora subentra un’epoca di rivoluzione sociale”</a:t>
            </a:r>
            <a:endParaRPr lang="it-IT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714348" y="1214422"/>
            <a:ext cx="3357586" cy="26432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CLASSE DOMINANTE</a:t>
            </a:r>
          </a:p>
          <a:p>
            <a:pPr algn="ctr"/>
            <a:r>
              <a:rPr lang="it-IT" dirty="0" smtClean="0"/>
              <a:t>- Vuole mantenere i rapporti di produzione così come sono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4929190" y="1214422"/>
            <a:ext cx="3357586" cy="26432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CLASSE DOMINATA</a:t>
            </a:r>
          </a:p>
          <a:p>
            <a:pPr algn="ctr"/>
            <a:r>
              <a:rPr lang="it-IT" dirty="0" smtClean="0"/>
              <a:t>- Rappresenta le forze di produzione in </a:t>
            </a:r>
            <a:r>
              <a:rPr lang="it-IT" b="1" dirty="0" smtClean="0"/>
              <a:t>ascesa</a:t>
            </a:r>
            <a:endParaRPr lang="it-IT" b="1" dirty="0"/>
          </a:p>
        </p:txBody>
      </p:sp>
      <p:sp>
        <p:nvSpPr>
          <p:cNvPr id="6" name="Freccia tridirezionale 5"/>
          <p:cNvSpPr/>
          <p:nvPr/>
        </p:nvSpPr>
        <p:spPr>
          <a:xfrm flipV="1">
            <a:off x="3071802" y="3214686"/>
            <a:ext cx="3000396" cy="857256"/>
          </a:xfrm>
          <a:prstGeom prst="leftRigh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395536" y="4214818"/>
            <a:ext cx="8136904" cy="21431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</a:t>
            </a:r>
            <a:r>
              <a:rPr lang="it-IT" sz="2800" b="1" dirty="0" smtClean="0"/>
              <a:t>CONTRADDIZIONE</a:t>
            </a:r>
            <a:r>
              <a:rPr lang="it-IT" sz="2800" dirty="0" smtClean="0"/>
              <a:t> tra rapporti di produzione e forze produttive</a:t>
            </a:r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LOTTA </a:t>
            </a:r>
            <a:r>
              <a:rPr lang="it-IT" sz="2800" dirty="0" err="1" smtClean="0"/>
              <a:t>DI</a:t>
            </a:r>
            <a:r>
              <a:rPr lang="it-IT" sz="2800" dirty="0" smtClean="0"/>
              <a:t> CLASSE </a:t>
            </a:r>
            <a:r>
              <a:rPr lang="it-IT" sz="2800" dirty="0" smtClean="0">
                <a:sym typeface="Wingdings" pitchFamily="2" charset="2"/>
              </a:rPr>
              <a:t>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RIVOLUZIONE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it-IT" sz="2800" dirty="0" smtClean="0">
                <a:sym typeface="Wingdings" pitchFamily="2" charset="2"/>
              </a:rPr>
              <a:t>=</a:t>
            </a:r>
          </a:p>
          <a:p>
            <a:pPr algn="ctr"/>
            <a:r>
              <a:rPr lang="it-IT" sz="2800" i="1" dirty="0" smtClean="0">
                <a:sym typeface="Wingdings" pitchFamily="2" charset="2"/>
              </a:rPr>
              <a:t>CAMBIAMENTO DEL MODO </a:t>
            </a:r>
            <a:r>
              <a:rPr lang="it-IT" sz="2800" i="1" dirty="0" err="1" smtClean="0">
                <a:sym typeface="Wingdings" pitchFamily="2" charset="2"/>
              </a:rPr>
              <a:t>DI</a:t>
            </a:r>
            <a:r>
              <a:rPr lang="it-IT" sz="2800" i="1" dirty="0" smtClean="0">
                <a:sym typeface="Wingdings" pitchFamily="2" charset="2"/>
              </a:rPr>
              <a:t> PRODUZIONE</a:t>
            </a:r>
            <a:endParaRPr lang="it-IT" sz="2800" i="1" dirty="0"/>
          </a:p>
        </p:txBody>
      </p:sp>
      <p:sp>
        <p:nvSpPr>
          <p:cNvPr id="9" name="Rettangolo 8"/>
          <p:cNvSpPr/>
          <p:nvPr/>
        </p:nvSpPr>
        <p:spPr>
          <a:xfrm>
            <a:off x="1043608" y="188640"/>
            <a:ext cx="6984776" cy="1484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 smtClean="0"/>
              <a:t>i rapporti produttivi sono come </a:t>
            </a:r>
            <a:r>
              <a:rPr lang="it-IT" i="1" dirty="0" smtClean="0"/>
              <a:t>un guscio</a:t>
            </a:r>
            <a:r>
              <a:rPr lang="it-IT" dirty="0" smtClean="0"/>
              <a:t> dentro al quale crescono le forze produttive; quando queste ultime si sono completamente dispiegate, ecco che arriva il momento di spaccare questo guscio (il momento della </a:t>
            </a:r>
            <a:r>
              <a:rPr lang="it-IT" i="1" dirty="0" smtClean="0"/>
              <a:t>rivoluzione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Nel modo di produzione </a:t>
            </a:r>
            <a:r>
              <a:rPr lang="it-IT" sz="4000" dirty="0" err="1" smtClean="0"/>
              <a:t>capitalistico…</a:t>
            </a:r>
            <a:endParaRPr lang="it-IT" sz="4000" dirty="0"/>
          </a:p>
        </p:txBody>
      </p:sp>
      <p:sp>
        <p:nvSpPr>
          <p:cNvPr id="4" name="Ovale 3"/>
          <p:cNvSpPr/>
          <p:nvPr/>
        </p:nvSpPr>
        <p:spPr>
          <a:xfrm>
            <a:off x="642910" y="1785926"/>
            <a:ext cx="3714776" cy="32861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CLASSE DOMINANTE</a:t>
            </a:r>
          </a:p>
          <a:p>
            <a:pPr algn="ctr">
              <a:buFontTx/>
              <a:buChar char="-"/>
            </a:pPr>
            <a:r>
              <a:rPr lang="it-IT" sz="2400" dirty="0" smtClean="0"/>
              <a:t>Borghesia capitalistica</a:t>
            </a:r>
          </a:p>
          <a:p>
            <a:pPr algn="ctr">
              <a:buFontTx/>
              <a:buChar char="-"/>
            </a:pPr>
            <a:r>
              <a:rPr lang="it-IT" sz="2400" dirty="0" smtClean="0"/>
              <a:t>Possiede i mezzi di produzione</a:t>
            </a:r>
            <a:endParaRPr lang="it-IT" sz="2400" dirty="0"/>
          </a:p>
        </p:txBody>
      </p:sp>
      <p:sp>
        <p:nvSpPr>
          <p:cNvPr id="5" name="Ovale 4"/>
          <p:cNvSpPr/>
          <p:nvPr/>
        </p:nvSpPr>
        <p:spPr>
          <a:xfrm>
            <a:off x="4786314" y="1857364"/>
            <a:ext cx="3500462" cy="31432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CLASSE DOMINATA</a:t>
            </a:r>
          </a:p>
          <a:p>
            <a:pPr algn="ctr">
              <a:buFontTx/>
              <a:buChar char="-"/>
            </a:pPr>
            <a:r>
              <a:rPr lang="it-IT" sz="2400" dirty="0" smtClean="0"/>
              <a:t>Proletariato</a:t>
            </a:r>
          </a:p>
          <a:p>
            <a:pPr algn="ctr">
              <a:buFontTx/>
              <a:buChar char="-"/>
            </a:pPr>
            <a:r>
              <a:rPr lang="it-IT" sz="2400" dirty="0" smtClean="0"/>
              <a:t> E’ la classe che lavora e produce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85984" y="5500702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Questo sistema cadrà con la </a:t>
            </a:r>
            <a:r>
              <a:rPr lang="it-IT" sz="2800" b="1" dirty="0" smtClean="0"/>
              <a:t>rivoluzione dei proletari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 MODI </a:t>
            </a:r>
            <a:r>
              <a:rPr lang="it-IT" b="1" dirty="0" err="1" smtClean="0"/>
              <a:t>DI</a:t>
            </a:r>
            <a:r>
              <a:rPr lang="it-IT" b="1" dirty="0" smtClean="0"/>
              <a:t> PRODUZIONE NELLA STORIA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2910" y="2428868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i="1" dirty="0" smtClean="0"/>
              <a:t>“La storia di ogni società sinora esistita è storia di lotte di classe. Liberi e schiavi, patrizi e plebei, baroni e servi della gleba, membri delle corporazioni e garzoni, in una parola oppressori e oppressi sono sempre stati in contrasto tra loro”</a:t>
            </a:r>
            <a:endParaRPr lang="it-IT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2609848"/>
          </a:xfrm>
        </p:spPr>
        <p:txBody>
          <a:bodyPr>
            <a:noAutofit/>
          </a:bodyPr>
          <a:lstStyle/>
          <a:p>
            <a:pPr algn="just"/>
            <a:r>
              <a:rPr lang="it-IT" sz="2800" dirty="0" err="1" smtClean="0"/>
              <a:t>Marx</a:t>
            </a:r>
            <a:r>
              <a:rPr lang="it-IT" sz="2800" dirty="0" smtClean="0"/>
              <a:t> trova nelle</a:t>
            </a:r>
            <a:r>
              <a:rPr lang="it-IT" sz="2800" b="1" dirty="0" smtClean="0"/>
              <a:t> varie epoche </a:t>
            </a:r>
            <a:r>
              <a:rPr lang="it-IT" sz="2800" dirty="0" smtClean="0"/>
              <a:t>della storia </a:t>
            </a:r>
            <a:r>
              <a:rPr lang="it-IT" sz="2800" b="1" dirty="0" smtClean="0"/>
              <a:t>diversi modi di produzione</a:t>
            </a:r>
            <a:r>
              <a:rPr lang="it-IT" sz="2800" dirty="0" smtClean="0"/>
              <a:t>: la comunità </a:t>
            </a:r>
            <a:r>
              <a:rPr lang="it-IT" sz="2800" u="sng" dirty="0" smtClean="0"/>
              <a:t>primitiva</a:t>
            </a:r>
            <a:r>
              <a:rPr lang="it-IT" sz="2800" dirty="0" smtClean="0"/>
              <a:t>, la società </a:t>
            </a:r>
            <a:r>
              <a:rPr lang="it-IT" sz="2800" u="sng" dirty="0" smtClean="0"/>
              <a:t>asiatica</a:t>
            </a:r>
            <a:r>
              <a:rPr lang="it-IT" sz="2800" dirty="0" smtClean="0"/>
              <a:t>, la società </a:t>
            </a:r>
            <a:r>
              <a:rPr lang="it-IT" sz="2800" u="sng" dirty="0" smtClean="0"/>
              <a:t>antica</a:t>
            </a:r>
            <a:r>
              <a:rPr lang="it-IT" sz="2800" dirty="0" smtClean="0"/>
              <a:t>, la società </a:t>
            </a:r>
            <a:r>
              <a:rPr lang="it-IT" sz="2800" u="sng" dirty="0" smtClean="0"/>
              <a:t>feudale</a:t>
            </a:r>
            <a:r>
              <a:rPr lang="it-IT" sz="2800" dirty="0" smtClean="0"/>
              <a:t>, la società </a:t>
            </a:r>
            <a:r>
              <a:rPr lang="it-IT" sz="2800" u="sng" dirty="0" smtClean="0"/>
              <a:t>borghese</a:t>
            </a:r>
            <a:r>
              <a:rPr lang="it-IT" sz="2800" dirty="0" smtClean="0"/>
              <a:t> e infine la futura società </a:t>
            </a:r>
            <a:r>
              <a:rPr lang="it-IT" sz="2800" u="sng" dirty="0" smtClean="0"/>
              <a:t>comunista</a:t>
            </a:r>
            <a:r>
              <a:rPr lang="it-IT" sz="2800" dirty="0" smtClean="0"/>
              <a:t>, tutti caratterizzati da una lotta tra una classe dominante e una dominata. 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La società comunista è lo </a:t>
            </a:r>
          </a:p>
          <a:p>
            <a:pPr>
              <a:buNone/>
            </a:pPr>
            <a:r>
              <a:rPr lang="it-IT" sz="2800" dirty="0" smtClean="0"/>
              <a:t>sbocco dell’intera storia: </a:t>
            </a:r>
          </a:p>
          <a:p>
            <a:pPr>
              <a:buNone/>
            </a:pPr>
            <a:r>
              <a:rPr lang="it-IT" sz="2800" dirty="0" smtClean="0"/>
              <a:t>essa non è più fondata su </a:t>
            </a:r>
          </a:p>
          <a:p>
            <a:pPr>
              <a:buNone/>
            </a:pPr>
            <a:r>
              <a:rPr lang="it-IT" sz="2800" b="1" dirty="0" smtClean="0"/>
              <a:t>alcuna divisione </a:t>
            </a:r>
            <a:r>
              <a:rPr lang="it-IT" sz="2800" dirty="0" smtClean="0"/>
              <a:t>interna.</a:t>
            </a:r>
            <a:endParaRPr lang="it-IT" sz="2800" dirty="0"/>
          </a:p>
        </p:txBody>
      </p:sp>
      <p:pic>
        <p:nvPicPr>
          <p:cNvPr id="6" name="Immagine 5" descr="Risultati immagini per marx materialism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371477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MANIFESTO DEL PARTITO COMUNISTA</a:t>
            </a:r>
            <a:b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(1848)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82"/>
            <a:ext cx="2949918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1436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it-IT" sz="2500" dirty="0" smtClean="0"/>
              <a:t>“Uno </a:t>
            </a:r>
            <a:r>
              <a:rPr lang="it-IT" sz="2500" b="1" dirty="0" smtClean="0"/>
              <a:t>spettro</a:t>
            </a:r>
            <a:r>
              <a:rPr lang="it-IT" sz="2500" dirty="0" smtClean="0"/>
              <a:t> s'aggira per l'Europa - lo spettro del comunismo. Tutte le potenze della vecchia Europa si sono alleate in una santa battuta di caccia contro questo spettro[…].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it-IT" sz="2500" dirty="0" smtClean="0"/>
              <a:t> Quale partito d'opposizione non è stato tacciato di comunismo dai suoi avversari di governo; qual partito d'opposizione non ha rilanciato l'infamante accusa di comunismo tanto sugli uomini più progrediti dell'opposizione stessa, quanto sui propri avversari reazionari?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it-IT" sz="2500" dirty="0" smtClean="0"/>
              <a:t> Da questo fatto scaturiscono due specie di conclusioni.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it-IT" sz="2500" dirty="0" smtClean="0"/>
              <a:t> Il comunismo è di già riconosciuto come potenza da tutte le potenze europee.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it-IT" sz="2500" dirty="0" smtClean="0"/>
              <a:t> E’ ormai tempo che i comunisti espongano apertamente in faccia a tutto il mondo il loro modo di vedere, i loro fini, le loro tendenze, e che contrappongano alla favola dello spettro del comunismo </a:t>
            </a:r>
            <a:r>
              <a:rPr lang="it-IT" sz="2500" b="1" dirty="0" smtClean="0"/>
              <a:t>un manifesto </a:t>
            </a:r>
            <a:r>
              <a:rPr lang="it-IT" sz="2500" dirty="0" smtClean="0"/>
              <a:t>del partito stesso.” (</a:t>
            </a:r>
            <a:r>
              <a:rPr lang="it-IT" sz="2500" i="1" dirty="0" smtClean="0"/>
              <a:t>Prefazione al Manifesto</a:t>
            </a:r>
            <a:r>
              <a:rPr lang="it-IT" sz="2500" dirty="0" smtClean="0"/>
              <a:t>)</a:t>
            </a:r>
            <a:endParaRPr lang="it-IT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85720" y="714356"/>
            <a:ext cx="5357850" cy="2257428"/>
          </a:xfrm>
        </p:spPr>
        <p:txBody>
          <a:bodyPr>
            <a:noAutofit/>
          </a:bodyPr>
          <a:lstStyle/>
          <a:p>
            <a:r>
              <a:rPr lang="it-IT" sz="3600" dirty="0" smtClean="0"/>
              <a:t>1845: espulso dalla Francia emigra a Bruxelles</a:t>
            </a:r>
          </a:p>
          <a:p>
            <a:pPr lvl="1"/>
            <a:r>
              <a:rPr lang="it-IT" sz="3600" dirty="0" smtClean="0"/>
              <a:t> Scrive </a:t>
            </a:r>
            <a:r>
              <a:rPr lang="it-IT" sz="3600" b="1" i="1" dirty="0" smtClean="0"/>
              <a:t>L’ideologia tedesca</a:t>
            </a:r>
          </a:p>
          <a:p>
            <a:pPr lvl="1"/>
            <a:r>
              <a:rPr lang="it-IT" sz="3600" dirty="0" smtClean="0"/>
              <a:t> Su richiesta della Lega dei comunisti stende il </a:t>
            </a:r>
            <a:r>
              <a:rPr lang="it-IT" sz="3600" b="1" i="1" dirty="0" smtClean="0">
                <a:solidFill>
                  <a:srgbClr val="FF0000"/>
                </a:solidFill>
              </a:rPr>
              <a:t>MANIFESTO DEL PARTITO COMUNISTA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smtClean="0"/>
              <a:t>(</a:t>
            </a:r>
            <a:r>
              <a:rPr lang="it-IT" sz="3600" b="1" dirty="0" smtClean="0">
                <a:solidFill>
                  <a:srgbClr val="FF0000"/>
                </a:solidFill>
              </a:rPr>
              <a:t>1848</a:t>
            </a:r>
            <a:r>
              <a:rPr lang="it-IT" sz="3600" dirty="0" smtClean="0"/>
              <a:t>)</a:t>
            </a:r>
            <a:endParaRPr lang="it-IT" sz="3600" b="1" i="1" dirty="0" smtClean="0"/>
          </a:p>
        </p:txBody>
      </p:sp>
      <p:pic>
        <p:nvPicPr>
          <p:cNvPr id="645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422" y="1500174"/>
            <a:ext cx="3013826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E’ molto breve, ma ha grandissima influenza</a:t>
            </a:r>
          </a:p>
          <a:p>
            <a:pPr algn="just"/>
            <a:r>
              <a:rPr lang="it-IT" dirty="0" smtClean="0"/>
              <a:t>Vi si tracciano gli scopi e i metodi del </a:t>
            </a:r>
            <a:r>
              <a:rPr lang="it-IT" i="1" dirty="0" smtClean="0"/>
              <a:t>Partito comunista</a:t>
            </a:r>
          </a:p>
          <a:p>
            <a:pPr algn="just"/>
            <a:r>
              <a:rPr lang="it-IT" dirty="0" smtClean="0"/>
              <a:t>Si parla di 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LOTTA </a:t>
            </a:r>
            <a:r>
              <a:rPr lang="it-IT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CLASSE</a:t>
            </a:r>
          </a:p>
          <a:p>
            <a:pPr lvl="1" algn="just"/>
            <a:r>
              <a:rPr lang="it-IT" dirty="0" smtClean="0"/>
              <a:t>Nel medioevo, ad esempio, comandava la nobiltà. Poi è apparsa la borghesia. Hanno lottato per conquistare potere e ricchezza finché la borghesia, la classe in ascesa, ha scalzato la nobiltà.</a:t>
            </a:r>
          </a:p>
          <a:p>
            <a:pPr lvl="1" algn="just"/>
            <a:r>
              <a:rPr lang="it-IT" dirty="0" smtClean="0"/>
              <a:t>Nell’Ottocento è la borghesia capitalistica a dominare. Essa deve però lottare con il proletariato. Alla fine, per </a:t>
            </a:r>
            <a:r>
              <a:rPr lang="it-IT" dirty="0" err="1" smtClean="0"/>
              <a:t>Marx</a:t>
            </a:r>
            <a:r>
              <a:rPr lang="it-IT" dirty="0" smtClean="0"/>
              <a:t>, sarà il proletariato a vincere (</a:t>
            </a:r>
            <a:r>
              <a:rPr lang="it-IT" dirty="0" err="1" smtClean="0"/>
              <a:t>Marx</a:t>
            </a:r>
            <a:r>
              <a:rPr lang="it-IT" dirty="0" smtClean="0"/>
              <a:t>, da molti, è stato visto come un </a:t>
            </a:r>
            <a:r>
              <a:rPr lang="it-IT" dirty="0" err="1" smtClean="0"/>
              <a:t>profeta…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7715272" cy="400832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397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016" y="3429000"/>
            <a:ext cx="3961232" cy="3243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i="1" dirty="0" smtClean="0"/>
              <a:t>Manifesto </a:t>
            </a:r>
            <a:r>
              <a:rPr lang="it-IT" dirty="0" smtClean="0"/>
              <a:t>serve a fondare il </a:t>
            </a:r>
            <a:r>
              <a:rPr lang="it-IT" cap="small" dirty="0" smtClean="0"/>
              <a:t>partito comunista</a:t>
            </a:r>
            <a:r>
              <a:rPr lang="it-IT" dirty="0" smtClean="0"/>
              <a:t>. Lo scopo del partito comunista è quello, tra le altre cose, di abolire la proprietà privata: la società deve fondarsi sulla </a:t>
            </a:r>
            <a:r>
              <a:rPr lang="it-IT" b="1" dirty="0" smtClean="0"/>
              <a:t>proprietà comune</a:t>
            </a:r>
            <a:r>
              <a:rPr lang="it-IT" dirty="0" smtClean="0"/>
              <a:t> </a:t>
            </a:r>
            <a:r>
              <a:rPr lang="it-IT" b="1" dirty="0" smtClean="0"/>
              <a:t>dei mezzi di produzione e dei prodotti economici</a:t>
            </a:r>
            <a:r>
              <a:rPr lang="it-IT" dirty="0" smtClean="0"/>
              <a:t>.</a:t>
            </a:r>
          </a:p>
          <a:p>
            <a:r>
              <a:rPr lang="it-IT" dirty="0" smtClean="0"/>
              <a:t>Il </a:t>
            </a:r>
            <a:r>
              <a:rPr lang="it-IT" i="1" dirty="0" smtClean="0"/>
              <a:t>Manifesto </a:t>
            </a:r>
            <a:r>
              <a:rPr lang="it-IT" dirty="0" smtClean="0"/>
              <a:t>è poi anche un libro di </a:t>
            </a:r>
            <a:r>
              <a:rPr lang="it-IT" b="1" dirty="0" smtClean="0"/>
              <a:t>denuncia</a:t>
            </a:r>
            <a:r>
              <a:rPr lang="it-IT" dirty="0" smtClean="0"/>
              <a:t> sulle condizioni di lavoro del proletariato. </a:t>
            </a:r>
          </a:p>
          <a:p>
            <a:r>
              <a:rPr lang="it-IT" dirty="0" smtClean="0"/>
              <a:t>È in questo libro che </a:t>
            </a:r>
            <a:r>
              <a:rPr lang="it-IT" dirty="0" err="1" smtClean="0"/>
              <a:t>Marx</a:t>
            </a:r>
            <a:r>
              <a:rPr lang="it-IT" dirty="0" smtClean="0"/>
              <a:t> scrive il celebre motto: </a:t>
            </a:r>
            <a:r>
              <a:rPr lang="it-IT" b="1" dirty="0" smtClean="0"/>
              <a:t>proletari di tutto il mondo unitevi!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404664"/>
            <a:ext cx="8424936" cy="6192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2000" dirty="0" smtClean="0"/>
              <a:t>“</a:t>
            </a:r>
            <a:r>
              <a:rPr lang="it-IT" sz="2400" dirty="0" smtClean="0"/>
              <a:t>In una parola: i comunisti appoggiano dappertutto ogni movimento rivoluzionario diretto contro le situazioni sociali e politiche attuali.</a:t>
            </a:r>
          </a:p>
          <a:p>
            <a:pPr algn="just"/>
            <a:r>
              <a:rPr lang="it-IT" sz="2400" smtClean="0"/>
              <a:t>Entro </a:t>
            </a:r>
            <a:r>
              <a:rPr lang="it-IT" sz="2400" dirty="0" smtClean="0"/>
              <a:t>tutti questi movimenti essi mettono in rilievo, come problema fondamentale del movimento, </a:t>
            </a:r>
            <a:r>
              <a:rPr lang="it-IT" sz="2400" b="1" dirty="0" smtClean="0"/>
              <a:t>il problema della proprietà</a:t>
            </a:r>
            <a:r>
              <a:rPr lang="it-IT" sz="2400" dirty="0" smtClean="0"/>
              <a:t>, qualsiasi forma, più o meno sviluppata, esso possa avere assunto.</a:t>
            </a:r>
          </a:p>
          <a:p>
            <a:pPr algn="just"/>
            <a:r>
              <a:rPr lang="it-IT" sz="2400" dirty="0" smtClean="0"/>
              <a:t>Infine, i comunisti lavorano dappertutto </a:t>
            </a:r>
            <a:r>
              <a:rPr lang="it-IT" sz="2400" b="1" dirty="0" smtClean="0"/>
              <a:t>al collegamento </a:t>
            </a:r>
            <a:r>
              <a:rPr lang="it-IT" sz="2400" dirty="0" smtClean="0"/>
              <a:t>e all'intesa dei partiti democratici di tutti i paesi.</a:t>
            </a:r>
          </a:p>
          <a:p>
            <a:pPr algn="just"/>
            <a:r>
              <a:rPr lang="it-IT" sz="2400" dirty="0" smtClean="0"/>
              <a:t>I comunisti sdegnano di nascondere le loro opinioni e le loro intenzioni. Dichiarano apertamente che i loro fini possono esser raggiunti soltanto col </a:t>
            </a:r>
            <a:r>
              <a:rPr lang="it-IT" sz="2400" b="1" dirty="0" smtClean="0"/>
              <a:t>rovesciamento violento di tutto l'ordinamento sociale finora esistente</a:t>
            </a:r>
            <a:r>
              <a:rPr lang="it-IT" sz="2400" dirty="0" smtClean="0"/>
              <a:t>. Le classi dominanti tremino al pensiero d'una </a:t>
            </a:r>
            <a:r>
              <a:rPr lang="it-IT" sz="2400" b="1" dirty="0" smtClean="0"/>
              <a:t>rivoluzione</a:t>
            </a:r>
            <a:r>
              <a:rPr lang="it-IT" sz="2400" dirty="0" smtClean="0"/>
              <a:t> comunista. I proletari non hanno da perdervi che le loro catene. Hanno un mondo da guadagnare.</a:t>
            </a:r>
          </a:p>
          <a:p>
            <a:pPr algn="just"/>
            <a:r>
              <a:rPr lang="it-IT" sz="2400" b="1" dirty="0" smtClean="0"/>
              <a:t>PROLETARI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TUTTI I PAESI, UNITEVI</a:t>
            </a:r>
            <a:r>
              <a:rPr lang="it-IT" sz="2400" dirty="0" smtClean="0"/>
              <a:t>!”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4480" y="3714752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STUDIA </a:t>
            </a:r>
          </a:p>
          <a:p>
            <a:pPr algn="ctr"/>
            <a:r>
              <a:rPr lang="it-IT" sz="3600" b="1" dirty="0" smtClean="0"/>
              <a:t>COME FUNZIONA L’ECONOMIA </a:t>
            </a:r>
          </a:p>
          <a:p>
            <a:pPr algn="ctr"/>
            <a:r>
              <a:rPr lang="it-IT" sz="3600" b="1" dirty="0" smtClean="0"/>
              <a:t>DEL SISTEMA CAPITALISTICO</a:t>
            </a: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2357422" y="71435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CAPITALE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25050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378824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071670" y="1285860"/>
            <a:ext cx="5286396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NON ESISTONO LEGGI UNIVERSALI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smtClean="0"/>
              <a:t>DELL’ECONOMIA</a:t>
            </a:r>
          </a:p>
          <a:p>
            <a:pPr algn="ctr"/>
            <a:endParaRPr lang="it-IT" sz="3600" dirty="0" smtClean="0"/>
          </a:p>
          <a:p>
            <a:pPr algn="ctr"/>
            <a:r>
              <a:rPr lang="it-IT" sz="3600" dirty="0" smtClean="0"/>
              <a:t> OGNI PERIODO È CARATTERIZZATO DA LEGGI PROPRIE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2214" r="33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928662" y="500042"/>
            <a:ext cx="750099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i="1" dirty="0" smtClean="0"/>
              <a:t>UNA CARATTERISTICA</a:t>
            </a:r>
            <a:r>
              <a:rPr lang="it-IT" sz="2800" dirty="0" smtClean="0"/>
              <a:t> DEL MODO </a:t>
            </a:r>
            <a:r>
              <a:rPr lang="it-IT" sz="2800" dirty="0" err="1" smtClean="0"/>
              <a:t>DI</a:t>
            </a:r>
            <a:r>
              <a:rPr lang="it-IT" sz="2800" dirty="0" smtClean="0"/>
              <a:t> PRODUZIONE CAPITALISTICO È LA </a:t>
            </a:r>
            <a:r>
              <a:rPr lang="it-IT" sz="3600" b="1" dirty="0" smtClean="0"/>
              <a:t>PRODUZIONE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MERCI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500166" y="2357430"/>
            <a:ext cx="6000792" cy="341632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Cosa è una </a:t>
            </a:r>
            <a:r>
              <a:rPr lang="it-IT" sz="3200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merce?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3600" i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È qualcosa di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UTILE</a:t>
            </a:r>
            <a:r>
              <a:rPr lang="it-IT" sz="36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: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deve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soddisfare un bisogno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(sia che “provenga dallo stomaco o dalla fantasia”).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928662" y="611011"/>
            <a:ext cx="735808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it-IT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 AVERE UN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VALORE </a:t>
            </a:r>
            <a:r>
              <a:rPr kumimoji="0" lang="it-IT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SCAMBIO</a:t>
            </a:r>
            <a:endParaRPr lang="it-IT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lang="it-IT" sz="4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it-IT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alore di scambio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=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quantità di lavoro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it-IT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(quantità di lavoro necessario per produrre quella merce) </a:t>
            </a:r>
            <a:endParaRPr kumimoji="0" lang="it-IT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3" name="Picture 3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7187" r="17969"/>
          <a:stretch>
            <a:fillRect/>
          </a:stretch>
        </p:blipFill>
        <p:spPr bwMode="auto">
          <a:xfrm>
            <a:off x="5643570" y="2428868"/>
            <a:ext cx="3211755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3314700"/>
            <a:ext cx="6762750" cy="35433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714348" y="785794"/>
            <a:ext cx="77153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IL VALORE </a:t>
            </a:r>
            <a:r>
              <a:rPr lang="it-IT" sz="4000" b="1" dirty="0" err="1" smtClean="0"/>
              <a:t>DI</a:t>
            </a:r>
            <a:r>
              <a:rPr lang="it-IT" sz="4000" b="1" dirty="0" smtClean="0"/>
              <a:t> UNA MERCE </a:t>
            </a:r>
          </a:p>
          <a:p>
            <a:pPr algn="ctr"/>
            <a:r>
              <a:rPr lang="it-IT" sz="4000" b="1" u="sng" dirty="0" smtClean="0">
                <a:solidFill>
                  <a:srgbClr val="FF0000"/>
                </a:solidFill>
              </a:rPr>
              <a:t>NON È IL PREZZO</a:t>
            </a:r>
          </a:p>
          <a:p>
            <a:pPr algn="ctr"/>
            <a:endParaRPr lang="it-IT" sz="4000" dirty="0" smtClean="0">
              <a:solidFill>
                <a:srgbClr val="FF0000"/>
              </a:solidFill>
            </a:endParaRPr>
          </a:p>
          <a:p>
            <a:r>
              <a:rPr lang="it-IT" sz="3200" dirty="0" smtClean="0"/>
              <a:t>PREZZO </a:t>
            </a:r>
            <a:r>
              <a:rPr lang="it-IT" sz="3200" dirty="0" err="1" smtClean="0"/>
              <a:t>DI</a:t>
            </a:r>
            <a:r>
              <a:rPr lang="it-IT" sz="3200" dirty="0" smtClean="0"/>
              <a:t> UNA MERCE 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abbondanza (o meno) di quella merce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domanda/offerta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ecc. 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478" y="3571876"/>
            <a:ext cx="5469521" cy="3286124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857224" y="714356"/>
            <a:ext cx="75724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i="1" u="sng" dirty="0" smtClean="0"/>
              <a:t>Perché produrre merci?</a:t>
            </a:r>
          </a:p>
          <a:p>
            <a:endParaRPr lang="it-IT" sz="3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non si producono solo per usarle: </a:t>
            </a:r>
            <a:r>
              <a:rPr lang="it-IT" sz="3200" b="1" dirty="0" smtClean="0"/>
              <a:t>la produzione non è finalizzata al </a:t>
            </a:r>
            <a:r>
              <a:rPr lang="it-IT" sz="3200" b="1" dirty="0" err="1" smtClean="0"/>
              <a:t>consumo</a:t>
            </a:r>
            <a:r>
              <a:rPr lang="it-IT" sz="3200" dirty="0" err="1" smtClean="0"/>
              <a:t>…</a:t>
            </a:r>
            <a:endParaRPr lang="it-IT" sz="3200" dirty="0" smtClean="0"/>
          </a:p>
          <a:p>
            <a:pPr>
              <a:buFont typeface="Arial" pitchFamily="34" charset="0"/>
              <a:buChar char="•"/>
            </a:pPr>
            <a:endParaRPr lang="it-IT" sz="1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si produce </a:t>
            </a:r>
            <a:r>
              <a:rPr lang="it-IT" sz="4400" b="1" dirty="0" smtClean="0">
                <a:solidFill>
                  <a:srgbClr val="FF0000"/>
                </a:solidFill>
              </a:rPr>
              <a:t>PER ACCUMULARE DENARO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E’ costretto a cambiare spesso paese a causa delle sue idee</a:t>
            </a:r>
          </a:p>
          <a:p>
            <a:r>
              <a:rPr lang="it-IT" dirty="0" smtClean="0"/>
              <a:t>1864: contribuisce a fondare la </a:t>
            </a:r>
            <a:r>
              <a:rPr lang="it-IT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INTERNAZIONALE</a:t>
            </a:r>
          </a:p>
          <a:p>
            <a:r>
              <a:rPr lang="it-IT" dirty="0" smtClean="0"/>
              <a:t>1866: esce il primo volume del </a:t>
            </a:r>
            <a:r>
              <a:rPr lang="it-IT" b="1" i="1" dirty="0" smtClean="0">
                <a:solidFill>
                  <a:srgbClr val="FF0000"/>
                </a:solidFill>
              </a:rPr>
              <a:t>CAPITALE</a:t>
            </a:r>
            <a:r>
              <a:rPr lang="it-IT" dirty="0" smtClean="0"/>
              <a:t> (gli altri saranno pubblicati postumi da </a:t>
            </a:r>
            <a:r>
              <a:rPr lang="it-IT" dirty="0" err="1" smtClean="0"/>
              <a:t>Engels</a:t>
            </a:r>
            <a:r>
              <a:rPr lang="it-IT" dirty="0" smtClean="0"/>
              <a:t>)</a:t>
            </a:r>
          </a:p>
          <a:p>
            <a:r>
              <a:rPr lang="it-IT" dirty="0" smtClean="0"/>
              <a:t>1883: muore</a:t>
            </a:r>
            <a:endParaRPr lang="it-IT" dirty="0"/>
          </a:p>
        </p:txBody>
      </p:sp>
      <p:pic>
        <p:nvPicPr>
          <p:cNvPr id="634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311840">
            <a:off x="5072066" y="4000504"/>
            <a:ext cx="1564191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928662" y="676801"/>
            <a:ext cx="7429520" cy="32932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Prima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l’economia funzionava secondo il sistema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M.D.M.</a:t>
            </a:r>
            <a:r>
              <a:rPr kumimoji="0" lang="it-IT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it-IT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merce – denaro – merce)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7" name="Picture 3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20121" t="3255" r="18507" b="3977"/>
          <a:stretch>
            <a:fillRect/>
          </a:stretch>
        </p:blipFill>
        <p:spPr bwMode="auto">
          <a:xfrm>
            <a:off x="857224" y="4714884"/>
            <a:ext cx="1285884" cy="1201564"/>
          </a:xfrm>
          <a:prstGeom prst="rect">
            <a:avLst/>
          </a:prstGeom>
          <a:noFill/>
        </p:spPr>
      </p:pic>
      <p:pic>
        <p:nvPicPr>
          <p:cNvPr id="77829" name="Picture 5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429132"/>
            <a:ext cx="2214578" cy="1660934"/>
          </a:xfrm>
          <a:prstGeom prst="rect">
            <a:avLst/>
          </a:prstGeom>
          <a:noFill/>
        </p:spPr>
      </p:pic>
      <p:pic>
        <p:nvPicPr>
          <p:cNvPr id="77831" name="Picture 7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 l="18947"/>
          <a:stretch>
            <a:fillRect/>
          </a:stretch>
        </p:blipFill>
        <p:spPr bwMode="auto">
          <a:xfrm>
            <a:off x="5929322" y="4572008"/>
            <a:ext cx="270211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1538" y="500042"/>
            <a:ext cx="68580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i="1" u="sng" dirty="0" smtClean="0"/>
              <a:t>sistema capitalistico</a:t>
            </a:r>
            <a:r>
              <a:rPr lang="it-IT" sz="4000" dirty="0" smtClean="0"/>
              <a:t> </a:t>
            </a:r>
          </a:p>
          <a:p>
            <a:pPr algn="ctr"/>
            <a:endParaRPr lang="it-IT" sz="2000" b="1" dirty="0" smtClean="0"/>
          </a:p>
          <a:p>
            <a:pPr algn="ctr"/>
            <a:r>
              <a:rPr lang="it-IT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D.M.D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’.</a:t>
            </a:r>
            <a:endParaRPr lang="it-IT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000" dirty="0" smtClean="0"/>
              <a:t>(denaro – merce – </a:t>
            </a:r>
            <a:r>
              <a:rPr lang="it-IT" sz="4000" b="1" i="1" dirty="0" smtClean="0"/>
              <a:t>più</a:t>
            </a:r>
            <a:r>
              <a:rPr lang="it-IT" sz="4000" dirty="0" smtClean="0"/>
              <a:t> denaro)</a:t>
            </a:r>
            <a:endParaRPr lang="it-IT" sz="4000" dirty="0"/>
          </a:p>
        </p:txBody>
      </p:sp>
      <p:pic>
        <p:nvPicPr>
          <p:cNvPr id="839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2343122" cy="183650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428596" y="4929198"/>
            <a:ext cx="2062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Il capitalista investe </a:t>
            </a:r>
          </a:p>
          <a:p>
            <a:pPr algn="ctr"/>
            <a:r>
              <a:rPr lang="it-IT" dirty="0" smtClean="0"/>
              <a:t>denaro (D.)</a:t>
            </a:r>
            <a:endParaRPr lang="it-IT" dirty="0"/>
          </a:p>
        </p:txBody>
      </p:sp>
      <p:pic>
        <p:nvPicPr>
          <p:cNvPr id="8397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t="11538"/>
          <a:stretch>
            <a:fillRect/>
          </a:stretch>
        </p:blipFill>
        <p:spPr bwMode="auto">
          <a:xfrm>
            <a:off x="3143240" y="3571876"/>
            <a:ext cx="279727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3357554" y="5357826"/>
            <a:ext cx="235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producendo merci (M.)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357950" y="5214950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per ottenere alla fine </a:t>
            </a:r>
          </a:p>
          <a:p>
            <a:pPr algn="ctr"/>
            <a:r>
              <a:rPr lang="it-IT" b="1" i="1" dirty="0" smtClean="0"/>
              <a:t>più denaro</a:t>
            </a:r>
            <a:r>
              <a:rPr lang="it-IT" dirty="0" smtClean="0"/>
              <a:t> (D</a:t>
            </a:r>
            <a:r>
              <a:rPr lang="it-IT" b="1" dirty="0" smtClean="0"/>
              <a:t>’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500694" y="5857892"/>
            <a:ext cx="3460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PLUSVALORE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74" name="Picture 6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00826" y="3071810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2136339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IL CAPITALISTA “COMPRA”, PAGANDOLA CON IL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SALARIO</a:t>
            </a:r>
            <a:r>
              <a:rPr lang="it-IT" sz="2800" dirty="0" smtClean="0"/>
              <a:t>, LA FORZA-LAVORO DELL’OPERAIO </a:t>
            </a:r>
          </a:p>
          <a:p>
            <a:endParaRPr lang="it-IT" sz="2800" dirty="0" smtClean="0"/>
          </a:p>
          <a:p>
            <a:r>
              <a:rPr lang="it-IT" sz="2800" dirty="0" smtClean="0"/>
              <a:t>MA L’OPERAIO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UN VALORE MAGGIORE </a:t>
            </a:r>
            <a:r>
              <a:rPr lang="it-IT" sz="2800" dirty="0" err="1" smtClean="0"/>
              <a:t>DI</a:t>
            </a:r>
            <a:r>
              <a:rPr lang="it-IT" sz="2800" dirty="0" smtClean="0"/>
              <a:t> QUELLO CHE IL CAPITALISTA PERDE PAGANDO IL SALARIO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214282" y="285728"/>
            <a:ext cx="3460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PLUSVALORE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14546" y="1357298"/>
            <a:ext cx="591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VIENE DAL</a:t>
            </a:r>
            <a:r>
              <a:rPr lang="it-IT" sz="3200" b="1" dirty="0" smtClean="0"/>
              <a:t> LAVORO DEGLI OPERAI</a:t>
            </a:r>
            <a:endParaRPr lang="it-IT" sz="32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1571604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Il plusvalore deriva dunque dal </a:t>
            </a:r>
            <a:r>
              <a:rPr lang="it-IT" b="1" dirty="0" smtClean="0"/>
              <a:t>PLUSLAVORO</a:t>
            </a:r>
            <a:r>
              <a:rPr lang="it-IT" dirty="0" smtClean="0"/>
              <a:t> dell’operaio, cioè il lavoro che l’operaio “offre” gratuitamente al capitalista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21429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IL CAPITALISTA “COMPRA”, PAGANDOLA CON IL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SALARIO</a:t>
            </a:r>
            <a:r>
              <a:rPr lang="it-IT" sz="1600" dirty="0" smtClean="0"/>
              <a:t>, LA FORZA-LAVORO DELL’OPERAIO 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MA L’OPERAIO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UN VALORE MAGGIORE </a:t>
            </a:r>
            <a:r>
              <a:rPr lang="it-IT" sz="1600" dirty="0" err="1" smtClean="0"/>
              <a:t>DI</a:t>
            </a:r>
            <a:r>
              <a:rPr lang="it-IT" sz="1600" dirty="0" smtClean="0"/>
              <a:t> QUELLO CHE IL CAPITALISTA PERDE PAGANDO IL SALARIO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1000100" y="2143116"/>
            <a:ext cx="7215238" cy="1143008"/>
          </a:xfrm>
          <a:prstGeom prst="rect">
            <a:avLst/>
          </a:prstGeom>
          <a:solidFill>
            <a:srgbClr val="2A4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VALORE = QUANTITA’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LAVORO</a:t>
            </a:r>
          </a:p>
          <a:p>
            <a:pPr algn="ctr"/>
            <a:r>
              <a:rPr lang="it-IT" dirty="0" smtClean="0"/>
              <a:t>Es. in 8 ore produco un valore pari a 100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000100" y="3429000"/>
            <a:ext cx="2500330" cy="1143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SALARIO</a:t>
            </a:r>
          </a:p>
          <a:p>
            <a:pPr algn="ctr"/>
            <a:r>
              <a:rPr lang="it-IT" dirty="0" smtClean="0"/>
              <a:t>Es. il capitalista paga 30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500430" y="3429000"/>
            <a:ext cx="4714908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PLUSVALORE</a:t>
            </a:r>
          </a:p>
          <a:p>
            <a:pPr algn="ctr"/>
            <a:r>
              <a:rPr lang="it-IT" dirty="0" smtClean="0"/>
              <a:t>Il capitalista guadagna 100-30=70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500430" y="5357826"/>
            <a:ext cx="4714908" cy="1143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PLUSLAVORO</a:t>
            </a:r>
          </a:p>
          <a:p>
            <a:pPr algn="ctr"/>
            <a:r>
              <a:rPr lang="it-IT" dirty="0" smtClean="0"/>
              <a:t>È come se l’operaio “offrisse” gratuitamente il proprio lavoro al capitalista</a:t>
            </a:r>
            <a:endParaRPr lang="it-IT" dirty="0"/>
          </a:p>
        </p:txBody>
      </p:sp>
      <p:cxnSp>
        <p:nvCxnSpPr>
          <p:cNvPr id="12" name="Connettore 1 11"/>
          <p:cNvCxnSpPr>
            <a:stCxn id="8" idx="2"/>
            <a:endCxn id="9" idx="0"/>
          </p:cNvCxnSpPr>
          <p:nvPr/>
        </p:nvCxnSpPr>
        <p:spPr>
          <a:xfrm rot="5400000">
            <a:off x="5464975" y="4964917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429124" y="4786322"/>
            <a:ext cx="292895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deriva dal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715008" y="2928934"/>
            <a:ext cx="321471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357158" y="2357430"/>
            <a:ext cx="514353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dirty="0" smtClean="0"/>
              <a:t>IL CAPITALISTA, </a:t>
            </a:r>
            <a:r>
              <a:rPr lang="it-IT" sz="3200" b="1" dirty="0" smtClean="0"/>
              <a:t>POSSEDENDO I MEZZI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PRODUZIONE</a:t>
            </a:r>
            <a:r>
              <a:rPr lang="it-IT" sz="3200" dirty="0" smtClean="0"/>
              <a:t>, </a:t>
            </a:r>
            <a:r>
              <a:rPr lang="it-IT" sz="3200" b="1" dirty="0" smtClean="0"/>
              <a:t>OBBLIGA</a:t>
            </a:r>
            <a:r>
              <a:rPr lang="it-IT" sz="3200" dirty="0" smtClean="0"/>
              <a:t> IL LAVORATORE A “</a:t>
            </a:r>
            <a:r>
              <a:rPr lang="it-IT" sz="3200" b="1" dirty="0" smtClean="0"/>
              <a:t>VENDERSI</a:t>
            </a:r>
            <a:r>
              <a:rPr lang="it-IT" sz="3200" dirty="0" smtClean="0"/>
              <a:t>” SUL MERCATO IN CAMBIO </a:t>
            </a:r>
            <a:r>
              <a:rPr lang="it-IT" sz="3200" dirty="0" err="1" smtClean="0"/>
              <a:t>DI</a:t>
            </a:r>
            <a:r>
              <a:rPr lang="it-IT" sz="3200" dirty="0" smtClean="0"/>
              <a:t> QUEL SALARIO CHE LO POSSA FAR </a:t>
            </a:r>
            <a:r>
              <a:rPr lang="it-IT" sz="3200" b="1" dirty="0" smtClean="0"/>
              <a:t>SOPRAVVIVERE</a:t>
            </a:r>
            <a:endParaRPr lang="it-IT" sz="3200" b="1" dirty="0"/>
          </a:p>
        </p:txBody>
      </p:sp>
      <p:sp>
        <p:nvSpPr>
          <p:cNvPr id="4" name="Rettangolo 3"/>
          <p:cNvSpPr/>
          <p:nvPr/>
        </p:nvSpPr>
        <p:spPr>
          <a:xfrm>
            <a:off x="357158" y="57148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COSÌ MARX </a:t>
            </a:r>
            <a:r>
              <a:rPr lang="it-IT" sz="3600" b="1" dirty="0" smtClean="0"/>
              <a:t>SPIEGA “SCIENTIFICAMENTE” LO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SFRUTTAMENTO</a:t>
            </a:r>
            <a:r>
              <a:rPr lang="it-IT" sz="3600" dirty="0" smtClean="0"/>
              <a:t> CAPITALISTICO.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28662" y="1357298"/>
            <a:ext cx="4929206" cy="26161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dirty="0" smtClean="0"/>
              <a:t>MA PER MARX </a:t>
            </a:r>
            <a:r>
              <a:rPr lang="it-IT" sz="3200" b="1" dirty="0" smtClean="0"/>
              <a:t>SOCIETÀ BORGHESE</a:t>
            </a:r>
            <a:r>
              <a:rPr lang="it-IT" sz="3200" dirty="0" smtClean="0"/>
              <a:t> (CAPITALISTICA) PORTA GIÀ DENTRO </a:t>
            </a:r>
            <a:r>
              <a:rPr lang="it-IT" sz="3200" dirty="0" err="1" smtClean="0"/>
              <a:t>DI</a:t>
            </a:r>
            <a:r>
              <a:rPr lang="it-IT" sz="3200" dirty="0" smtClean="0"/>
              <a:t> SÉ DELLE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CONTRADDIZIONI</a:t>
            </a:r>
            <a:r>
              <a:rPr lang="it-IT" sz="3200" dirty="0" smtClean="0"/>
              <a:t> CHE LA FARANNO 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CROLLARE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7216"/>
          <a:stretch>
            <a:fillRect/>
          </a:stretch>
        </p:blipFill>
        <p:spPr bwMode="auto">
          <a:xfrm>
            <a:off x="5857884" y="3857628"/>
            <a:ext cx="2786082" cy="249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4077" r="4660"/>
          <a:stretch>
            <a:fillRect/>
          </a:stretch>
        </p:blipFill>
        <p:spPr bwMode="auto">
          <a:xfrm>
            <a:off x="0" y="0"/>
            <a:ext cx="9144000" cy="6911952"/>
          </a:xfrm>
          <a:prstGeom prst="rect">
            <a:avLst/>
          </a:prstGeom>
          <a:noFill/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785786" y="1532082"/>
            <a:ext cx="800102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CRISI </a:t>
            </a:r>
            <a:r>
              <a:rPr kumimoji="0" lang="it-IT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DI</a:t>
            </a: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 SOVRAPPRODUZIONE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571480"/>
            <a:ext cx="65722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SOPRATTUTTO, LA SOCIETÀ CAPITALISTICA </a:t>
            </a:r>
          </a:p>
          <a:p>
            <a:pPr algn="ctr"/>
            <a:r>
              <a:rPr lang="it-IT" sz="2800" dirty="0" smtClean="0"/>
              <a:t>È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DIVISA</a:t>
            </a:r>
            <a:r>
              <a:rPr lang="it-IT" sz="2800" b="1" dirty="0" smtClean="0"/>
              <a:t> </a:t>
            </a:r>
          </a:p>
          <a:p>
            <a:pPr algn="ctr"/>
            <a:r>
              <a:rPr lang="it-IT" sz="2800" b="1" dirty="0" smtClean="0"/>
              <a:t>TRA DUE CLASSI</a:t>
            </a:r>
            <a:r>
              <a:rPr lang="it-IT" sz="2800" dirty="0" smtClean="0"/>
              <a:t> </a:t>
            </a:r>
            <a:r>
              <a:rPr lang="it-IT" sz="2800" b="1" dirty="0" smtClean="0"/>
              <a:t>ANTAGONISTE</a:t>
            </a: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285720" y="2285992"/>
            <a:ext cx="421484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 smtClean="0"/>
              <a:t>SEMPRE </a:t>
            </a:r>
            <a:r>
              <a:rPr lang="it-IT" sz="2800" b="1" dirty="0" smtClean="0">
                <a:solidFill>
                  <a:srgbClr val="FF0000"/>
                </a:solidFill>
              </a:rPr>
              <a:t>MENO</a:t>
            </a:r>
            <a:r>
              <a:rPr lang="it-IT" sz="2800" dirty="0" smtClean="0"/>
              <a:t> BORGHESI-CAPITALISTI (SEMPRE </a:t>
            </a:r>
            <a:r>
              <a:rPr lang="it-IT" sz="2800" b="1" dirty="0" smtClean="0">
                <a:solidFill>
                  <a:srgbClr val="FF0000"/>
                </a:solidFill>
              </a:rPr>
              <a:t>PIÙ RICCHI</a:t>
            </a:r>
            <a:r>
              <a:rPr lang="it-IT" sz="2800" dirty="0" smtClean="0">
                <a:solidFill>
                  <a:schemeClr val="tx1"/>
                </a:solidFill>
              </a:rPr>
              <a:t>)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43438" y="2285992"/>
            <a:ext cx="421484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it-IT" sz="2800" b="1" dirty="0" smtClean="0">
                <a:solidFill>
                  <a:srgbClr val="FF0000"/>
                </a:solidFill>
              </a:rPr>
              <a:t>UNA MASSA </a:t>
            </a:r>
            <a:r>
              <a:rPr lang="it-IT" sz="2800" dirty="0" smtClean="0"/>
              <a:t>SEMPRE PIÙ IMPONENTE </a:t>
            </a:r>
            <a:r>
              <a:rPr lang="it-IT" sz="2800" dirty="0" err="1" smtClean="0"/>
              <a:t>DI</a:t>
            </a:r>
            <a:r>
              <a:rPr lang="it-IT" sz="2800" dirty="0" smtClean="0"/>
              <a:t> LAVORATORI SFRUTTATI</a:t>
            </a:r>
            <a:endParaRPr lang="it-IT" sz="2800" dirty="0"/>
          </a:p>
        </p:txBody>
      </p:sp>
      <p:pic>
        <p:nvPicPr>
          <p:cNvPr id="911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6081" b="4053"/>
          <a:stretch>
            <a:fillRect/>
          </a:stretch>
        </p:blipFill>
        <p:spPr bwMode="auto">
          <a:xfrm>
            <a:off x="1857356" y="3786190"/>
            <a:ext cx="5072098" cy="290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500042"/>
            <a:ext cx="8501122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“All’interno del sistema capitalistico tutti i metodi per accrescere la produttività sociale del lavoro sono messi in opera a spese del singolo lavoratore; tutti i mezzi per lo sviluppo della produzione si trasformano in mezzi di dominio a danno dei produttori; essi mutilano il lavoratore facendone un frammento di uomo, lo degradano al livello di un’appendice di una macchina, distruggono ogni residuo di interesse nel suo lavoro e lo riducono a una fatica odiata; estraniano da lui le potenzialità intellettuali del processo del lavoro nella medesima proporzione in cui la scienza viene incorporata in esso come potenza indipendente; distorcono le condizioni nelle quali egli lavora, lo assoggettano durante il processo del lavoro a un dispotismo tanto più odioso a causa della sua mancanza di significato; trasformano la sia vita in tempo di lavoro e attraggono sua moglie e i suoi figli negli ingranaggi dello spietato servizio al capitale”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5556" r="5555"/>
          <a:stretch>
            <a:fillRect/>
          </a:stretch>
        </p:blipFill>
        <p:spPr bwMode="auto">
          <a:xfrm>
            <a:off x="0" y="928670"/>
            <a:ext cx="9144000" cy="5400675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28596" y="285728"/>
            <a:ext cx="8072494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200" dirty="0" smtClean="0"/>
              <a:t>QUESTA SITUAZIONE NON PUÒ RIMANERE COSÌ PER LUNGO TEMPO: PER QUESTO SI ARRIVERÀ ALLA </a:t>
            </a:r>
            <a:r>
              <a:rPr lang="it-IT" sz="3600" b="1" dirty="0" smtClean="0">
                <a:solidFill>
                  <a:srgbClr val="FF0000"/>
                </a:solidFill>
              </a:rPr>
              <a:t>RIVOLUZIONE</a:t>
            </a:r>
            <a:r>
              <a:rPr lang="it-IT" sz="3200" dirty="0" smtClean="0"/>
              <a:t> DEL PROLETARIATO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574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dirty="0" smtClean="0"/>
              <a:t>E’ il filosofo del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COMUNISMO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1472" y="2714620"/>
            <a:ext cx="8215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Eliminazione della </a:t>
            </a:r>
            <a:r>
              <a:rPr lang="it-IT" sz="3600" b="1" dirty="0" smtClean="0"/>
              <a:t>proprietà privata </a:t>
            </a:r>
          </a:p>
          <a:p>
            <a:pPr algn="ctr"/>
            <a:r>
              <a:rPr lang="it-IT" sz="3600" dirty="0" smtClean="0"/>
              <a:t>dei </a:t>
            </a:r>
            <a:r>
              <a:rPr lang="it-IT" sz="3600" b="1" dirty="0" smtClean="0"/>
              <a:t>mezzi di produzione</a:t>
            </a:r>
          </a:p>
          <a:p>
            <a:pPr algn="ctr"/>
            <a:r>
              <a:rPr lang="it-IT" sz="3600" dirty="0" smtClean="0"/>
              <a:t>posseduti dai  </a:t>
            </a:r>
            <a:r>
              <a:rPr lang="it-IT" sz="3600" b="1" dirty="0" smtClean="0"/>
              <a:t>borghesi capitalisti</a:t>
            </a:r>
          </a:p>
          <a:p>
            <a:pPr algn="ctr"/>
            <a:r>
              <a:rPr lang="it-IT" sz="3600" dirty="0" smtClean="0"/>
              <a:t>che </a:t>
            </a:r>
            <a:r>
              <a:rPr lang="it-IT" sz="3600" b="1" dirty="0" smtClean="0"/>
              <a:t>sfruttano</a:t>
            </a:r>
            <a:r>
              <a:rPr lang="it-IT" sz="3600" dirty="0" smtClean="0"/>
              <a:t> il lavoro dei </a:t>
            </a:r>
            <a:r>
              <a:rPr lang="it-IT" sz="3600" b="1" dirty="0" smtClean="0"/>
              <a:t>proletari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43372" y="164305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=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142852"/>
            <a:ext cx="8715436" cy="65556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“Con la diminuzione costante del numero dei magnati del capitale che usurpano e monopolizzano tutti i vantaggi di questo processo di trasformazione, cresce la massa della miseria, dell’oppressione, dell’asservimento, della degenerazione, dello sfruttamento, ma cresce anche la ribellione della classe operaia che sempre più s’ingrossa ed è disciplinata, unita e organizzata dallo stesso meccanismo del processo di produzione capitalistico. Il monopolio del capitale diventa un vincolo del modo di produzione, che è sbocciato insieme ad esso e sotto di esso. La centralizzazione dei mezzi di produzione e la socializzazione del lavoro raggiungono un punto in cui diventano incompatibili col loro involucro capitalistico. Ed esso viene spezzato. Suona l’ultima ora della proprietà privata capitalistica. Gli espropriatori vengono espropriati”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3714752"/>
            <a:ext cx="821537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“tra la società capitalistica e la società comunista vi è il periodo della trasformazione rivoluzionaria dell’una nell’altra. Ad esso corrisponde anche un periodo politico di transizione, il cui Stato non può essere altro che la dittatura rivoluzionaria del proletariato”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428596" y="928670"/>
            <a:ext cx="2815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RIVOLUZIONE</a:t>
            </a:r>
            <a:endParaRPr lang="it-IT" sz="3600" b="1" dirty="0"/>
          </a:p>
        </p:txBody>
      </p:sp>
      <p:sp>
        <p:nvSpPr>
          <p:cNvPr id="4" name="Rettangolo 3"/>
          <p:cNvSpPr/>
          <p:nvPr/>
        </p:nvSpPr>
        <p:spPr>
          <a:xfrm>
            <a:off x="6000760" y="928670"/>
            <a:ext cx="2805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COMUNISMO</a:t>
            </a:r>
            <a:endParaRPr lang="it-IT" sz="3600" b="1" dirty="0"/>
          </a:p>
        </p:txBody>
      </p:sp>
      <p:sp>
        <p:nvSpPr>
          <p:cNvPr id="5" name="Rettangolo 4"/>
          <p:cNvSpPr/>
          <p:nvPr/>
        </p:nvSpPr>
        <p:spPr>
          <a:xfrm>
            <a:off x="1500166" y="1928802"/>
            <a:ext cx="61308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/>
              <a:t>PERIODO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</a:t>
            </a:r>
          </a:p>
          <a:p>
            <a:pPr algn="ctr"/>
            <a:r>
              <a:rPr lang="it-IT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DITTATURA DEL PROLETARIATO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3357554" y="1142984"/>
            <a:ext cx="2428892" cy="28575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isoscele 6"/>
          <p:cNvSpPr/>
          <p:nvPr/>
        </p:nvSpPr>
        <p:spPr>
          <a:xfrm flipV="1">
            <a:off x="4357686" y="1500174"/>
            <a:ext cx="428628" cy="35719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1428736"/>
            <a:ext cx="9144060" cy="5143536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642910" y="357166"/>
            <a:ext cx="8072494" cy="2339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È SOLO UNO STATO </a:t>
            </a:r>
            <a:r>
              <a:rPr lang="it-IT" sz="4000" dirty="0" err="1" smtClean="0"/>
              <a:t>DI</a:t>
            </a:r>
            <a:r>
              <a:rPr lang="it-IT" sz="4000" dirty="0" smtClean="0"/>
              <a:t>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TRANSIZIONE</a:t>
            </a:r>
          </a:p>
          <a:p>
            <a:endParaRPr lang="it-IT" sz="4000" dirty="0" smtClean="0"/>
          </a:p>
          <a:p>
            <a:r>
              <a:rPr lang="it-IT" dirty="0" smtClean="0"/>
              <a:t>Attraverso la dittatura di una maggioranza (gli ex-oppressi) su una minoranza si mira al </a:t>
            </a:r>
            <a:r>
              <a:rPr lang="it-IT" sz="2400" b="1" dirty="0" smtClean="0"/>
              <a:t>superamento di qualsiasi forma di divisione in classi</a:t>
            </a:r>
            <a:r>
              <a:rPr lang="it-IT" dirty="0" smtClean="0"/>
              <a:t>: i proletari, abolendo le classi, pongono le basi per il </a:t>
            </a:r>
            <a:r>
              <a:rPr lang="it-IT" sz="2400" b="1" dirty="0" smtClean="0"/>
              <a:t>“deperimento” dello Stato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uguali1.jpg"/>
          <p:cNvPicPr/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143240" y="571480"/>
            <a:ext cx="3357586" cy="2571768"/>
          </a:xfrm>
          <a:prstGeom prst="rect">
            <a:avLst/>
          </a:prstGeom>
        </p:spPr>
      </p:pic>
      <p:pic>
        <p:nvPicPr>
          <p:cNvPr id="3" name="Immagine 2" descr="uguali2.jpg"/>
          <p:cNvPicPr/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2428860" y="3500438"/>
            <a:ext cx="492922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574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dirty="0" smtClean="0"/>
              <a:t>E’ il filosofo del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COMUNISMO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4282" y="2214554"/>
            <a:ext cx="8572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 proletari </a:t>
            </a:r>
          </a:p>
          <a:p>
            <a:pPr algn="ctr"/>
            <a:r>
              <a:rPr lang="it-IT" sz="3600" dirty="0" smtClean="0"/>
              <a:t>devono prendere </a:t>
            </a:r>
            <a:r>
              <a:rPr lang="it-IT" sz="3600" b="1" dirty="0" smtClean="0"/>
              <a:t>coscienza</a:t>
            </a:r>
            <a:r>
              <a:rPr lang="it-IT" sz="3600" dirty="0" smtClean="0"/>
              <a:t> di loro stessi</a:t>
            </a:r>
          </a:p>
          <a:p>
            <a:pPr algn="ctr"/>
            <a:r>
              <a:rPr lang="it-IT" sz="3600" dirty="0" smtClean="0"/>
              <a:t>e attraverso la </a:t>
            </a:r>
            <a:r>
              <a:rPr lang="it-IT" sz="3600" b="1" dirty="0" smtClean="0"/>
              <a:t>lotta di classe </a:t>
            </a:r>
            <a:r>
              <a:rPr lang="it-IT" sz="3600" dirty="0" smtClean="0"/>
              <a:t>e la </a:t>
            </a:r>
            <a:r>
              <a:rPr lang="it-IT" sz="3600" b="1" dirty="0" smtClean="0"/>
              <a:t>rivoluzione</a:t>
            </a:r>
          </a:p>
          <a:p>
            <a:pPr algn="ctr"/>
            <a:r>
              <a:rPr lang="it-IT" sz="3600" dirty="0" smtClean="0"/>
              <a:t>devono arrivare a una società </a:t>
            </a:r>
          </a:p>
          <a:p>
            <a:pPr algn="ctr"/>
            <a:r>
              <a:rPr lang="it-IT" sz="3600" dirty="0" smtClean="0"/>
              <a:t>senza proprietà privata</a:t>
            </a:r>
          </a:p>
          <a:p>
            <a:pPr algn="ctr"/>
            <a:r>
              <a:rPr lang="it-IT" sz="3600" dirty="0" smtClean="0"/>
              <a:t>e senza distinzione </a:t>
            </a:r>
            <a:r>
              <a:rPr lang="it-IT" sz="3600" b="1" dirty="0" smtClean="0"/>
              <a:t>tra classi sociali</a:t>
            </a:r>
            <a:endParaRPr lang="it-IT" sz="3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43372" y="135729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=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3802"/>
          <a:stretch>
            <a:fillRect/>
          </a:stretch>
        </p:blipFill>
        <p:spPr bwMode="auto">
          <a:xfrm>
            <a:off x="0" y="2357406"/>
            <a:ext cx="9144000" cy="4500594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208937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it-IT" sz="7700" dirty="0" smtClean="0"/>
              <a:t>MARX FA UN’</a:t>
            </a:r>
            <a:r>
              <a:rPr lang="it-IT" sz="7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GLOBALE </a:t>
            </a:r>
          </a:p>
          <a:p>
            <a:pPr algn="ctr">
              <a:buNone/>
            </a:pPr>
            <a:r>
              <a:rPr lang="it-IT" sz="7700" dirty="0" smtClean="0"/>
              <a:t>DELLA SOCIETÀ</a:t>
            </a:r>
          </a:p>
          <a:p>
            <a:pPr algn="ctr">
              <a:buNone/>
            </a:pPr>
            <a:endParaRPr lang="it-IT" dirty="0" smtClean="0"/>
          </a:p>
          <a:p>
            <a:pPr lvl="1" algn="ctr">
              <a:buNone/>
            </a:pPr>
            <a:r>
              <a:rPr lang="it-IT" dirty="0" smtClean="0"/>
              <a:t>Non fa solo filosofia, o solo economia, o solo </a:t>
            </a:r>
            <a:r>
              <a:rPr lang="it-IT" dirty="0" err="1" smtClean="0"/>
              <a:t>diritto…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3160</Words>
  <Application>Microsoft Office PowerPoint</Application>
  <PresentationFormat>Presentazione su schermo (4:3)</PresentationFormat>
  <Paragraphs>334</Paragraphs>
  <Slides>73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73</vt:i4>
      </vt:variant>
    </vt:vector>
  </HeadingPairs>
  <TitlesOfParts>
    <vt:vector size="74" baseType="lpstr">
      <vt:lpstr>Tema di Office</vt:lpstr>
      <vt:lpstr>KARL MARX</vt:lpstr>
      <vt:lpstr>Notizie su vita e opere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MARX E HEGEL</vt:lpstr>
      <vt:lpstr>Diapositiva 12</vt:lpstr>
      <vt:lpstr>Diapositiva 13</vt:lpstr>
      <vt:lpstr>Diapositiva 14</vt:lpstr>
      <vt:lpstr>Diapositiva 15</vt:lpstr>
      <vt:lpstr>CRITICA ALLA CIVILTÀ MODERNA </vt:lpstr>
      <vt:lpstr>Diapositiva 17</vt:lpstr>
      <vt:lpstr>Diapositiva 18</vt:lpstr>
      <vt:lpstr>LA CONDIZIONE DEGLI OPERAI</vt:lpstr>
      <vt:lpstr>Diapositiva 20</vt:lpstr>
      <vt:lpstr>I 4 ASPETTI DELL’ALIENAZIONE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E dunque…?</vt:lpstr>
      <vt:lpstr>Diapositiva 29</vt:lpstr>
      <vt:lpstr>MATERIALISMO STORICO</vt:lpstr>
      <vt:lpstr>Diapositiva 31</vt:lpstr>
      <vt:lpstr>Materialismo storico</vt:lpstr>
      <vt:lpstr>Struttura e sovrastruttura (vediamo più precisamente quali sono le forze materiali che spiegano la storia)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Un esempio: Marx e la religione</vt:lpstr>
      <vt:lpstr>Diapositiva 42</vt:lpstr>
      <vt:lpstr>Diapositiva 43</vt:lpstr>
      <vt:lpstr>Diapositiva 44</vt:lpstr>
      <vt:lpstr>Nel modo di produzione capitalistico…</vt:lpstr>
      <vt:lpstr>I MODI DI PRODUZIONE NELLA STORIA</vt:lpstr>
      <vt:lpstr>Diapositiva 47</vt:lpstr>
      <vt:lpstr>IL MANIFESTO DEL PARTITO COMUNISTA (1848)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 Marx</dc:title>
  <dc:creator>Simone</dc:creator>
  <cp:lastModifiedBy>simone.dell@libero.it</cp:lastModifiedBy>
  <cp:revision>81</cp:revision>
  <dcterms:created xsi:type="dcterms:W3CDTF">2016-01-05T17:09:39Z</dcterms:created>
  <dcterms:modified xsi:type="dcterms:W3CDTF">2021-11-11T13:16:09Z</dcterms:modified>
</cp:coreProperties>
</file>